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0" r:id="rId1"/>
  </p:sldMasterIdLst>
  <p:notesMasterIdLst>
    <p:notesMasterId r:id="rId23"/>
  </p:notesMasterIdLst>
  <p:sldIdLst>
    <p:sldId id="296" r:id="rId2"/>
    <p:sldId id="257" r:id="rId3"/>
    <p:sldId id="307" r:id="rId4"/>
    <p:sldId id="302" r:id="rId5"/>
    <p:sldId id="278" r:id="rId6"/>
    <p:sldId id="287" r:id="rId7"/>
    <p:sldId id="285" r:id="rId8"/>
    <p:sldId id="289" r:id="rId9"/>
    <p:sldId id="308" r:id="rId10"/>
    <p:sldId id="300" r:id="rId11"/>
    <p:sldId id="282" r:id="rId12"/>
    <p:sldId id="259" r:id="rId13"/>
    <p:sldId id="265" r:id="rId14"/>
    <p:sldId id="262" r:id="rId15"/>
    <p:sldId id="319" r:id="rId16"/>
    <p:sldId id="297" r:id="rId17"/>
    <p:sldId id="315" r:id="rId18"/>
    <p:sldId id="316" r:id="rId19"/>
    <p:sldId id="317" r:id="rId20"/>
    <p:sldId id="318" r:id="rId21"/>
    <p:sldId id="30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FF"/>
    <a:srgbClr val="11D1E5"/>
    <a:srgbClr val="5FAEEF"/>
    <a:srgbClr val="168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8"/>
    <p:restoredTop sz="94836"/>
  </p:normalViewPr>
  <p:slideViewPr>
    <p:cSldViewPr>
      <p:cViewPr varScale="1">
        <p:scale>
          <a:sx n="105" d="100"/>
          <a:sy n="105" d="100"/>
        </p:scale>
        <p:origin x="123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C9905-CECB-3847-B3A1-0DF62B0690D6}" type="datetimeFigureOut">
              <a:rPr lang="en-US" smtClean="0"/>
              <a:t>2/17/2020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B680F-FAD7-474C-9F3D-CCD7A57D960B}" type="slidenum">
              <a:rPr lang="en-US" smtClean="0"/>
              <a:t>‹#›</a:t>
            </a:fld>
            <a:endParaRPr lang="en-US"/>
          </a:p>
        </p:txBody>
      </p:sp>
    </p:spTree>
    <p:extLst>
      <p:ext uri="{BB962C8B-B14F-4D97-AF65-F5344CB8AC3E}">
        <p14:creationId xmlns:p14="http://schemas.microsoft.com/office/powerpoint/2010/main" val="190397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B680F-FAD7-474C-9F3D-CCD7A57D960B}" type="slidenum">
              <a:rPr lang="en-US" smtClean="0"/>
              <a:t>4</a:t>
            </a:fld>
            <a:endParaRPr lang="en-US"/>
          </a:p>
        </p:txBody>
      </p:sp>
    </p:spTree>
    <p:extLst>
      <p:ext uri="{BB962C8B-B14F-4D97-AF65-F5344CB8AC3E}">
        <p14:creationId xmlns:p14="http://schemas.microsoft.com/office/powerpoint/2010/main" val="63928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DA6F0-7A85-3248-B35E-9A3FEC6A6956}" type="slidenum">
              <a:rPr lang="en-US" smtClean="0"/>
              <a:t>8</a:t>
            </a:fld>
            <a:endParaRPr lang="en-US"/>
          </a:p>
        </p:txBody>
      </p:sp>
    </p:spTree>
    <p:extLst>
      <p:ext uri="{BB962C8B-B14F-4D97-AF65-F5344CB8AC3E}">
        <p14:creationId xmlns:p14="http://schemas.microsoft.com/office/powerpoint/2010/main" val="100425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7E9ABC-FBC9-4FDE-A724-1E4E6DB8C53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86067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7E9ABC-FBC9-4FDE-A724-1E4E6DB8C532}"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118568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097E9ABC-FBC9-4FDE-A724-1E4E6DB8C53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162606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097E9ABC-FBC9-4FDE-A724-1E4E6DB8C532}"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151872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7E9ABC-FBC9-4FDE-A724-1E4E6DB8C53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116121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7E9ABC-FBC9-4FDE-A724-1E4E6DB8C53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263223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7E9ABC-FBC9-4FDE-A724-1E4E6DB8C53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272286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7E9ABC-FBC9-4FDE-A724-1E4E6DB8C532}"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277174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7E9ABC-FBC9-4FDE-A724-1E4E6DB8C532}"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165438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7E9ABC-FBC9-4FDE-A724-1E4E6DB8C532}"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280930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E9ABC-FBC9-4FDE-A724-1E4E6DB8C532}"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213970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E9ABC-FBC9-4FDE-A724-1E4E6DB8C532}"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108903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7E9ABC-FBC9-4FDE-A724-1E4E6DB8C532}"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17383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097E9ABC-FBC9-4FDE-A724-1E4E6DB8C532}" type="datetimeFigureOut">
              <a:rPr lang="en-US" smtClean="0"/>
              <a:t>2/17/2020</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51990A35-C5D5-453E-9F91-2841A557B2CB}" type="slidenum">
              <a:rPr lang="en-US" smtClean="0"/>
              <a:t>‹#›</a:t>
            </a:fld>
            <a:endParaRPr lang="en-US"/>
          </a:p>
        </p:txBody>
      </p:sp>
    </p:spTree>
    <p:extLst>
      <p:ext uri="{BB962C8B-B14F-4D97-AF65-F5344CB8AC3E}">
        <p14:creationId xmlns:p14="http://schemas.microsoft.com/office/powerpoint/2010/main" val="404017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7E9ABC-FBC9-4FDE-A724-1E4E6DB8C532}" type="datetimeFigureOut">
              <a:rPr lang="en-US" smtClean="0"/>
              <a:t>2/17/2020</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51990A35-C5D5-453E-9F91-2841A557B2CB}" type="slidenum">
              <a:rPr lang="en-US" smtClean="0"/>
              <a:t>‹#›</a:t>
            </a:fld>
            <a:endParaRPr lang="en-US"/>
          </a:p>
        </p:txBody>
      </p:sp>
    </p:spTree>
    <p:extLst>
      <p:ext uri="{BB962C8B-B14F-4D97-AF65-F5344CB8AC3E}">
        <p14:creationId xmlns:p14="http://schemas.microsoft.com/office/powerpoint/2010/main" val="2800974556"/>
      </p:ext>
    </p:extLst>
  </p:cSld>
  <p:clrMap bg1="dk1" tx1="lt1" bg2="dk2" tx2="lt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tif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ouisville.edu/education/field-placement/state-requirements" TargetMode="External"/><Relationship Id="rId2" Type="http://schemas.openxmlformats.org/officeDocument/2006/relationships/hyperlink" Target="http://louisville.edu/education/field-placement/forms/log-record-field-experiences-updated-fall-17.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enise.townsend@louisville.edu" TargetMode="External"/><Relationship Id="rId2" Type="http://schemas.openxmlformats.org/officeDocument/2006/relationships/hyperlink" Target="mailto:cody.hinton@louisvill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apps.jefferson.kyschools.us/StudentTeachers/com/Fiel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4876800"/>
            <a:ext cx="4038600" cy="457200"/>
          </a:xfrm>
        </p:spPr>
        <p:txBody>
          <a:bodyPr>
            <a:noAutofit/>
          </a:bodyPr>
          <a:lstStyle/>
          <a:p>
            <a:r>
              <a:rPr lang="en-US" sz="3600" b="1" i="1" dirty="0" smtClean="0">
                <a:solidFill>
                  <a:schemeClr val="accent1">
                    <a:lumMod val="60000"/>
                    <a:lumOff val="40000"/>
                  </a:schemeClr>
                </a:solidFill>
                <a:latin typeface="Rockwell" panose="02060603020205020403" pitchFamily="18" charset="0"/>
                <a:ea typeface="Times New Roman" charset="0"/>
                <a:cs typeface="Times New Roman" charset="0"/>
              </a:rPr>
              <a:t>The stuff that you need to know</a:t>
            </a:r>
            <a:r>
              <a:rPr lang="en-US" sz="3600" b="1" i="1" dirty="0" smtClean="0">
                <a:solidFill>
                  <a:schemeClr val="accent1">
                    <a:lumMod val="60000"/>
                    <a:lumOff val="40000"/>
                  </a:schemeClr>
                </a:solidFill>
                <a:latin typeface="Times New Roman" charset="0"/>
                <a:ea typeface="Times New Roman" charset="0"/>
                <a:cs typeface="Times New Roman" charset="0"/>
              </a:rPr>
              <a:t>.</a:t>
            </a:r>
          </a:p>
        </p:txBody>
      </p:sp>
      <p:sp>
        <p:nvSpPr>
          <p:cNvPr id="4" name="Rectangle 3"/>
          <p:cNvSpPr/>
          <p:nvPr/>
        </p:nvSpPr>
        <p:spPr>
          <a:xfrm>
            <a:off x="1066800" y="533400"/>
            <a:ext cx="7010400" cy="3416320"/>
          </a:xfrm>
          <a:prstGeom prst="rect">
            <a:avLst/>
          </a:prstGeom>
          <a:noFill/>
        </p:spPr>
        <p:txBody>
          <a:bodyPr wrap="square" lIns="91440" tIns="45720" rIns="91440" bIns="45720">
            <a:spAutoFit/>
          </a:bodyPr>
          <a:lstStyle/>
          <a:p>
            <a:r>
              <a:rPr lang="en-US" sz="7200" b="1" dirty="0" smtClean="0">
                <a:ln w="9525">
                  <a:solidFill>
                    <a:schemeClr val="bg1"/>
                  </a:solidFill>
                  <a:prstDash val="solid"/>
                </a:ln>
                <a:effectLst>
                  <a:outerShdw blurRad="12700" dist="38100" dir="2700000" algn="tl" rotWithShape="0">
                    <a:schemeClr val="bg1">
                      <a:lumMod val="50000"/>
                    </a:schemeClr>
                  </a:outerShdw>
                </a:effectLst>
                <a:ea typeface="Times New Roman" charset="0"/>
                <a:cs typeface="Times New Roman" charset="0"/>
              </a:rPr>
              <a:t>Student </a:t>
            </a:r>
            <a:r>
              <a:rPr lang="en-US" sz="7200" b="1" dirty="0" smtClean="0">
                <a:ln w="9525">
                  <a:solidFill>
                    <a:schemeClr val="bg1"/>
                  </a:solidFill>
                  <a:prstDash val="solid"/>
                </a:ln>
                <a:effectLst>
                  <a:outerShdw blurRad="12700" dist="38100" dir="2700000" algn="tl" rotWithShape="0">
                    <a:schemeClr val="bg1">
                      <a:lumMod val="50000"/>
                    </a:schemeClr>
                  </a:outerShdw>
                </a:effectLst>
                <a:ea typeface="Times New Roman" charset="0"/>
                <a:cs typeface="Times New Roman" charset="0"/>
              </a:rPr>
              <a:t>Field </a:t>
            </a:r>
            <a:r>
              <a:rPr lang="en-US" sz="7200" b="1" dirty="0" smtClean="0">
                <a:ln w="9525">
                  <a:solidFill>
                    <a:schemeClr val="bg1"/>
                  </a:solidFill>
                  <a:prstDash val="solid"/>
                </a:ln>
                <a:effectLst>
                  <a:outerShdw blurRad="12700" dist="38100" dir="2700000" algn="tl" rotWithShape="0">
                    <a:schemeClr val="bg1">
                      <a:lumMod val="50000"/>
                    </a:schemeClr>
                  </a:outerShdw>
                </a:effectLst>
                <a:ea typeface="Times New Roman" charset="0"/>
                <a:cs typeface="Times New Roman" charset="0"/>
              </a:rPr>
              <a:t>Experiences Guide</a:t>
            </a:r>
            <a:endParaRPr lang="en-US" sz="7200" b="1" dirty="0">
              <a:ln w="9525">
                <a:solidFill>
                  <a:schemeClr val="bg1"/>
                </a:solidFill>
                <a:prstDash val="solid"/>
              </a:ln>
              <a:effectLst>
                <a:outerShdw blurRad="12700" dist="38100" dir="2700000" algn="tl" rotWithShape="0">
                  <a:schemeClr val="bg1">
                    <a:lumMod val="50000"/>
                  </a:schemeClr>
                </a:outerShdw>
              </a:effectLst>
              <a:ea typeface="Times New Roman" charset="0"/>
              <a:cs typeface="Times New Roman" charset="0"/>
            </a:endParaRPr>
          </a:p>
        </p:txBody>
      </p:sp>
    </p:spTree>
    <p:extLst>
      <p:ext uri="{BB962C8B-B14F-4D97-AF65-F5344CB8AC3E}">
        <p14:creationId xmlns:p14="http://schemas.microsoft.com/office/powerpoint/2010/main" val="160885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609600"/>
            <a:ext cx="7010400" cy="762000"/>
          </a:xfrm>
          <a:prstGeom prst="rect">
            <a:avLst/>
          </a:prstGeom>
          <a:ln>
            <a:noFill/>
          </a:ln>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accent2">
                    <a:lumMod val="60000"/>
                    <a:lumOff val="40000"/>
                  </a:schemeClr>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accent2">
                    <a:lumMod val="60000"/>
                    <a:lumOff val="40000"/>
                  </a:schemeClr>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accent2">
                    <a:lumMod val="60000"/>
                    <a:lumOff val="40000"/>
                  </a:schemeClr>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accent2">
                    <a:lumMod val="60000"/>
                    <a:lumOff val="40000"/>
                  </a:schemeClr>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accent2">
                    <a:lumMod val="60000"/>
                    <a:lumOff val="40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sz="4000" b="1" dirty="0" smtClean="0">
                <a:ln>
                  <a:solidFill>
                    <a:schemeClr val="bg2"/>
                  </a:solidFill>
                </a:ln>
                <a:solidFill>
                  <a:schemeClr val="tx1"/>
                </a:solidFill>
                <a:effectLst>
                  <a:outerShdw blurRad="38100" dist="38100" dir="2700000" algn="tl">
                    <a:srgbClr val="000000">
                      <a:alpha val="43137"/>
                    </a:srgbClr>
                  </a:outerShdw>
                </a:effectLst>
                <a:latin typeface="+mj-lt"/>
                <a:ea typeface="Times New Roman" charset="0"/>
                <a:cs typeface="Times New Roman" charset="0"/>
              </a:rPr>
              <a:t>Professionalism and Expectations</a:t>
            </a:r>
            <a:endParaRPr lang="en-US" sz="4000" b="1" dirty="0">
              <a:ln>
                <a:solidFill>
                  <a:schemeClr val="bg2"/>
                </a:solidFill>
              </a:ln>
              <a:solidFill>
                <a:schemeClr val="tx1"/>
              </a:solidFill>
              <a:effectLst>
                <a:outerShdw blurRad="38100" dist="38100" dir="2700000" algn="tl">
                  <a:srgbClr val="000000">
                    <a:alpha val="43137"/>
                  </a:srgbClr>
                </a:outerShdw>
              </a:effectLst>
              <a:latin typeface="+mj-lt"/>
              <a:ea typeface="Times New Roman" charset="0"/>
              <a:cs typeface="Times New Roman" charset="0"/>
            </a:endParaRP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29200" y="275112"/>
            <a:ext cx="4210538" cy="341217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533400" y="1981200"/>
            <a:ext cx="3886200" cy="4401205"/>
          </a:xfrm>
          <a:prstGeom prst="rect">
            <a:avLst/>
          </a:prstGeom>
          <a:noFill/>
        </p:spPr>
        <p:txBody>
          <a:bodyPr wrap="square" rtlCol="0">
            <a:spAutoFit/>
          </a:bodyPr>
          <a:lstStyle/>
          <a:p>
            <a:pPr marL="285750" indent="-285750">
              <a:buFont typeface="Wingdings" charset="2"/>
              <a:buChar char="§"/>
            </a:pPr>
            <a:r>
              <a:rPr lang="en-US" sz="2000" b="1" dirty="0" smtClean="0">
                <a:latin typeface="Century Gothic" panose="020B0502020202020204" pitchFamily="34" charset="0"/>
                <a:ea typeface="Times New Roman" charset="0"/>
                <a:cs typeface="Times New Roman" charset="0"/>
              </a:rPr>
              <a:t>Please show up on time and on the days you committed to; stay the entire scheduled time.</a:t>
            </a:r>
          </a:p>
          <a:p>
            <a:pPr marL="285750" indent="-285750">
              <a:buFont typeface="Wingdings" charset="2"/>
              <a:buChar char="§"/>
            </a:pPr>
            <a:endParaRPr lang="en-US" sz="2000" b="1" dirty="0" smtClean="0">
              <a:latin typeface="Century Gothic" panose="020B0502020202020204" pitchFamily="34" charset="0"/>
              <a:ea typeface="Times New Roman" charset="0"/>
              <a:cs typeface="Times New Roman" charset="0"/>
            </a:endParaRPr>
          </a:p>
          <a:p>
            <a:pPr marL="285750" indent="-285750">
              <a:buFont typeface="Wingdings" charset="2"/>
              <a:buChar char="§"/>
            </a:pPr>
            <a:r>
              <a:rPr lang="en-US" sz="2000" b="1" dirty="0" smtClean="0">
                <a:latin typeface="Century Gothic" panose="020B0502020202020204" pitchFamily="34" charset="0"/>
                <a:ea typeface="Times New Roman" charset="0"/>
                <a:cs typeface="Times New Roman" charset="0"/>
              </a:rPr>
              <a:t>Ask questions about building procedures you don’t know</a:t>
            </a:r>
          </a:p>
          <a:p>
            <a:pPr marL="285750" indent="-285750">
              <a:buFont typeface="Wingdings" charset="2"/>
              <a:buChar char="§"/>
            </a:pPr>
            <a:endParaRPr lang="en-US" sz="2000" b="1" dirty="0" smtClean="0">
              <a:latin typeface="Century Gothic" panose="020B0502020202020204" pitchFamily="34" charset="0"/>
              <a:ea typeface="Times New Roman" charset="0"/>
              <a:cs typeface="Times New Roman" charset="0"/>
            </a:endParaRPr>
          </a:p>
          <a:p>
            <a:pPr marL="285750" indent="-285750">
              <a:buFont typeface="Wingdings" charset="2"/>
              <a:buChar char="§"/>
            </a:pPr>
            <a:r>
              <a:rPr lang="en-US" sz="2000" b="1" dirty="0" smtClean="0">
                <a:latin typeface="Century Gothic" panose="020B0502020202020204" pitchFamily="34" charset="0"/>
                <a:ea typeface="Times New Roman" charset="0"/>
                <a:cs typeface="Times New Roman" charset="0"/>
              </a:rPr>
              <a:t>Remember you are a role model to these students</a:t>
            </a:r>
          </a:p>
          <a:p>
            <a:pPr marL="285750" indent="-285750">
              <a:buFont typeface="Wingdings" charset="2"/>
              <a:buChar char="§"/>
            </a:pPr>
            <a:endParaRPr lang="en-US" sz="2000" b="1" dirty="0" smtClean="0">
              <a:latin typeface="Century Gothic" panose="020B0502020202020204" pitchFamily="34" charset="0"/>
              <a:ea typeface="Times New Roman" charset="0"/>
              <a:cs typeface="Times New Roman" charset="0"/>
            </a:endParaRPr>
          </a:p>
          <a:p>
            <a:pPr marL="285750" indent="-285750">
              <a:buFont typeface="Wingdings" charset="2"/>
              <a:buChar char="§"/>
            </a:pPr>
            <a:r>
              <a:rPr lang="en-US" sz="2000" b="1" dirty="0" smtClean="0">
                <a:latin typeface="Century Gothic" panose="020B0502020202020204" pitchFamily="34" charset="0"/>
                <a:ea typeface="Times New Roman" charset="0"/>
                <a:cs typeface="Times New Roman" charset="0"/>
              </a:rPr>
              <a:t>Check email regularly </a:t>
            </a:r>
            <a:r>
              <a:rPr lang="en-US" sz="2000" b="1" i="1" dirty="0" smtClean="0">
                <a:latin typeface="Century Gothic" panose="020B0502020202020204" pitchFamily="34" charset="0"/>
                <a:ea typeface="Times New Roman" charset="0"/>
                <a:cs typeface="Times New Roman" charset="0"/>
              </a:rPr>
              <a:t>and </a:t>
            </a:r>
            <a:r>
              <a:rPr lang="en-US" sz="2000" b="1" dirty="0" smtClean="0">
                <a:latin typeface="Century Gothic" panose="020B0502020202020204" pitchFamily="34" charset="0"/>
                <a:ea typeface="Times New Roman" charset="0"/>
                <a:cs typeface="Times New Roman" charset="0"/>
              </a:rPr>
              <a:t>respond promptly</a:t>
            </a:r>
            <a:endParaRPr lang="en-US" sz="2000" b="1" dirty="0">
              <a:latin typeface="Century Gothic" panose="020B0502020202020204" pitchFamily="34" charset="0"/>
              <a:ea typeface="Times New Roman" charset="0"/>
              <a:cs typeface="Times New Roman" charset="0"/>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64792" y="3884569"/>
            <a:ext cx="3339353" cy="2497836"/>
          </a:xfrm>
          <a:prstGeom prst="rect">
            <a:avLst/>
          </a:prstGeom>
          <a:noFill/>
          <a:ln>
            <a:noFill/>
          </a:ln>
          <a:effectLst>
            <a:glow rad="723900">
              <a:schemeClr val="accent2">
                <a:satMod val="175000"/>
                <a:alpha val="21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8567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bg1"/>
                  </a:solidFill>
                </a:ln>
              </a:rPr>
              <a:t>Upon arriving:</a:t>
            </a:r>
            <a:endParaRPr lang="en-US" dirty="0">
              <a:ln>
                <a:solidFill>
                  <a:schemeClr val="bg1"/>
                </a:solidFill>
              </a:ln>
            </a:endParaRPr>
          </a:p>
        </p:txBody>
      </p:sp>
      <p:sp>
        <p:nvSpPr>
          <p:cNvPr id="3" name="Content Placeholder 2"/>
          <p:cNvSpPr>
            <a:spLocks noGrp="1"/>
          </p:cNvSpPr>
          <p:nvPr>
            <p:ph idx="1"/>
          </p:nvPr>
        </p:nvSpPr>
        <p:spPr/>
        <p:txBody>
          <a:bodyPr>
            <a:normAutofit/>
          </a:bodyPr>
          <a:lstStyle/>
          <a:p>
            <a:r>
              <a:rPr lang="en-US" sz="2400" dirty="0" smtClean="0"/>
              <a:t>Have your Driver’s License and your Student ID.</a:t>
            </a:r>
          </a:p>
          <a:p>
            <a:r>
              <a:rPr lang="en-US" sz="2400" dirty="0" smtClean="0"/>
              <a:t>Introduce yourself to the receptionist, letting him or her know your name and the name of your placement teacher.</a:t>
            </a:r>
          </a:p>
          <a:p>
            <a:r>
              <a:rPr lang="en-US" sz="2400" dirty="0" smtClean="0"/>
              <a:t>Sign in and receive a name badge, as required.</a:t>
            </a:r>
          </a:p>
          <a:p>
            <a:r>
              <a:rPr lang="en-US" sz="2400" dirty="0" smtClean="0"/>
              <a:t>Arrive early to the classroom- DO NOT interrupt a class. </a:t>
            </a:r>
          </a:p>
        </p:txBody>
      </p:sp>
    </p:spTree>
    <p:extLst>
      <p:ext uri="{BB962C8B-B14F-4D97-AF65-F5344CB8AC3E}">
        <p14:creationId xmlns:p14="http://schemas.microsoft.com/office/powerpoint/2010/main" val="46979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533400" y="1578150"/>
            <a:ext cx="7924800" cy="3636510"/>
          </a:xfrm>
        </p:spPr>
        <p:txBody>
          <a:bodyPr>
            <a:noAutofit/>
          </a:bodyPr>
          <a:lstStyle/>
          <a:p>
            <a:pPr marL="0" lvl="0" indent="0">
              <a:buNone/>
            </a:pPr>
            <a:endParaRPr lang="en-US" sz="1600" dirty="0" smtClean="0"/>
          </a:p>
          <a:p>
            <a:pPr lvl="0"/>
            <a:r>
              <a:rPr lang="en-US" sz="1600" b="1" dirty="0" smtClean="0"/>
              <a:t>Please </a:t>
            </a:r>
            <a:r>
              <a:rPr lang="en-US" sz="1600" b="1" dirty="0"/>
              <a:t>approach your placements as a job interview. </a:t>
            </a:r>
            <a:endParaRPr lang="en-US" sz="1600" b="1" dirty="0" smtClean="0"/>
          </a:p>
          <a:p>
            <a:pPr lvl="0"/>
            <a:r>
              <a:rPr lang="en-US" sz="1600" b="1" dirty="0" smtClean="0"/>
              <a:t>You </a:t>
            </a:r>
            <a:r>
              <a:rPr lang="en-US" sz="1600" b="1" dirty="0"/>
              <a:t>never know who you will meet </a:t>
            </a:r>
            <a:r>
              <a:rPr lang="en-US" sz="1600" b="1" dirty="0" smtClean="0"/>
              <a:t>or who </a:t>
            </a:r>
            <a:r>
              <a:rPr lang="en-US" sz="1600" b="1" dirty="0"/>
              <a:t>may be on a hiring committee later in your professional career. </a:t>
            </a:r>
            <a:endParaRPr lang="en-US" sz="1600" b="1" dirty="0" smtClean="0"/>
          </a:p>
          <a:p>
            <a:r>
              <a:rPr lang="en-US" sz="1600" b="1" dirty="0" smtClean="0"/>
              <a:t>Before your first day, meet/email </a:t>
            </a:r>
            <a:r>
              <a:rPr lang="en-US" sz="1600" b="1" dirty="0"/>
              <a:t>with your placement teacher to discuss their expectations of you. </a:t>
            </a:r>
            <a:endParaRPr lang="en-US" sz="1600" b="1" dirty="0" smtClean="0"/>
          </a:p>
          <a:p>
            <a:pPr lvl="0"/>
            <a:endParaRPr lang="en-US" sz="1600" dirty="0"/>
          </a:p>
          <a:p>
            <a:pPr lvl="0"/>
            <a:endParaRPr lang="en-US" sz="1600" dirty="0" smtClean="0"/>
          </a:p>
          <a:p>
            <a:pPr lvl="0"/>
            <a:endParaRPr lang="en-US" sz="1600" dirty="0"/>
          </a:p>
          <a:p>
            <a:pPr lvl="0"/>
            <a:endParaRPr lang="en-US" sz="1600" dirty="0" smtClean="0"/>
          </a:p>
          <a:p>
            <a:pPr marL="0" lvl="0" indent="0">
              <a:buNone/>
            </a:pPr>
            <a:endParaRPr lang="en-US" sz="1600" dirty="0" smtClean="0"/>
          </a:p>
        </p:txBody>
      </p:sp>
      <p:pic>
        <p:nvPicPr>
          <p:cNvPr id="4" name="Picture 2" descr="http://blog.gradkin.com/wp-content/uploads/2010/04/inter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4270950" cy="2827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4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7065" y="2442765"/>
            <a:ext cx="4267200" cy="1692771"/>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mj-lt"/>
                <a:ea typeface="Times New Roman" charset="0"/>
                <a:cs typeface="Times New Roman" charset="0"/>
              </a:rPr>
              <a:t>General Rule of Thumb is:</a:t>
            </a:r>
          </a:p>
          <a:p>
            <a:pPr algn="ctr"/>
            <a:r>
              <a:rPr lang="en-US" sz="4000" dirty="0" smtClean="0">
                <a:ln w="0"/>
                <a:effectLst>
                  <a:outerShdw blurRad="38100" dist="38100" dir="2700000" algn="tl" rotWithShape="0">
                    <a:srgbClr val="000000">
                      <a:alpha val="43137"/>
                    </a:srgbClr>
                  </a:outerShdw>
                </a:effectLst>
                <a:latin typeface="+mj-lt"/>
                <a:ea typeface="Times New Roman" charset="0"/>
                <a:cs typeface="Times New Roman" charset="0"/>
              </a:rPr>
              <a:t>BUSINESS CASUAL</a:t>
            </a:r>
            <a:endParaRPr lang="en-US" sz="4000" dirty="0">
              <a:ln w="0"/>
              <a:effectLst>
                <a:outerShdw blurRad="38100" dist="38100" dir="2700000" algn="tl" rotWithShape="0">
                  <a:srgbClr val="000000">
                    <a:alpha val="43137"/>
                  </a:srgbClr>
                </a:outerShdw>
              </a:effectLst>
              <a:latin typeface="+mj-lt"/>
              <a:ea typeface="Times New Roman" charset="0"/>
              <a:cs typeface="Times New Roman" charset="0"/>
            </a:endParaRPr>
          </a:p>
        </p:txBody>
      </p:sp>
      <p:sp>
        <p:nvSpPr>
          <p:cNvPr id="3" name="AutoShape 2" descr="data:image/jpeg;base64,/9j/4AAQSkZJRgABAQAAAQABAAD/2wCEAAkGBhQQERQUExQUFRUVGBcWGRQVFhQVGBgYGBgVGBcUFBQXHCYfFxojGRgUHy8gIycpLCwsFh4xNTAqNSYsLCkBCQoKDgwOGA8PFCkcFB0pKSkpKSkpKSkpKSkpKSkpKSkpKSkpKSkpNSkpKSkpKSkpKSkpKSkpKSkpKSkpLCkpLP/AABEIAOgA2gMBIgACEQEDEQH/xAAcAAABBAMBAAAAAAAAAAAAAAAHAAUGCAEDBAL/xABLEAACAQIDBAcCCggDBwQDAAABAgMAEQQFIQcSMUEGE1FhcYGRIqEIFDJCUoKSsbLBIzNTYnJzotEk4fAVJTRDY8LSNYOz8VR0o//EABkBAQEBAQEBAAAAAAAAAAAAAAABAgMEBf/EACMRAQEAAgICAgIDAQAAAAAAAAABAhEDMRIhQVEiYRMUMgT/2gAMAwEAAhEDEQA/ADjSpU3dIs4XB4WbEMLiFGew4mwuAPE2FB1Y3HRwoXldUUcWchR6mubL8+gxH6qaNyOSsCfTjVZM46Q4rM5A87M+6SVjF91Sbk7o91+OldWXY6SMhkdgU+aeN+0BtdDXG8mq6zj3FoaVRPZ50v8A9oQHft1sRCvYW46qbA6aVLK6y7c7NFSpUqqFSpUqBVgms0GNtHTiVZxgYGKKU3pWFwxDXsgI5WB9RUt0smxExG0DBJL1RnUsNCVuyg9jMugp8weMSVQ8bK6n5ykEeoqqOCy5hZCrrcixVTfx04+VTbor0wmy+cb5PVkqro1xobDfsbbp/sa5Tl9ut4vQ/wBKvMbggEagi4869V2cSpUqVAqVKlQKtOLxSRKXkZUVRcsxAAHia2mq57S+mUuY4uSBdYIJCqIt/bZbAu/bY3sKlulxm6NMO0DBMbCYDldlYD1IqRRyBgCCCDqCNQfA1VjL8qmkJKxzbwHAK1iO/tNTfZZ01fDYpMJKxMUvsqGv7Egva1+APAjurljybunXLjsmxypVgVmuziVKlSoFUa2jbpyzFBtAUt5kgAetqktN3SDJ1xmGlgY2Eilb9nYfW1TLpZ2AHR+eODdLggNrfdJHjpU867CiMb5htMNCd0b4PZfU8aYoV6kzR7oLJvKNBxBK3Hj+dPWU4RTCgdASi6AgG2p0r52919WT1+jhshyD4ucZICSjyCNLkWIjBu1uRuxH1aI9NPRvLOoitazMS58TrTtXvwmsZK+ZyWXK6KlSpVtgqVKlQKgvtZypRmUUuhLR3IHEbpPEc78qNFQPaT0f393FDjEpRh2hiCCPA39a5cv+a68WvKbRXotmcT6KfaQXsVIIA4kXGvlXjpJDDmCB41ZnDJHvFWS6swUmzWvYXNaMlf8AxSNugKEIvoPEakc6nGCy0SssYAC8dO7Xl314p76fRvqe0wwQAjQLqoUAHutpXRXiNQAAOAr3X0nySpUqVAqVKlQYaq35tl64LMsWCNFlLG2ukgEg87NVkDQl2i9Hvi+LOLspScpdeYdVsdOwhV9DXHl6duHXlpry3P4+pMqlmC2DKEO+CeAKmx141y4fBLJj8HiOr3FEjO4IG8SFspIHE6iteR4i0spbdCtu2BI7OzjU1yHLxNOCTpGAw8bi33GvNjN2ae/OTxtyTcVmsCs173yipUqVAqjnTfpnFleGM0ntMdI472LvyF+Q5k8hT5jMakMbSSOqIgJZ2IAAHEkmq97WtpUOaFMPAl44n3xO1wXbdZSEXkmvE8eznQduDzUzkTFQRN7TKv72psD2H7qkeYYnqcNLKEZRHGzXsAxsNLeZHpQ76KZ2kMXtstl1UX1uNd3zvTj0h6XyzQq26BASpZRe5Xv9xt3V5sP+fLLO/T2XnmOEFPZrtFhzDDxRySqMWqDfRrKWI030HAg6cOB5Cp3VNJWsRa4I1BFwRqTcEag1Oeiu2bG4KySH41ENAsrEOBpos1iT9YHxr1PGslSqN9C+neGzWNmgJDpbrIn0dCeF+0HXUaaGpJUCpUq480zeHCxmSeRI0HFnIA/zoOuoptAzuKHDmJjeScMEQcbKLs5H0Rp5kVAOl+3k+0mAj0GnxiUXv/Li7O9j5UOsqzuaTHR4ieV5WLWZnN7q3s2A4KBe9hYaVLNzTWPcEHIlBk9tCezQHy1qWtmz4NGmWLrSgLGJTZurWxcp2uFuQvOuKHCIgDLoBrbu5iumBmOIHWDcV4WWIc2Z7li3IXAAFeTDjsyj6Gd8sU5ynNY8VCk0LBkcBgR38j2Gu2qs5R0kxOBcmCV0sSN2/sNY2O+h0PDja9Ero5t1ViExkRQ/tY9V+sh1Hlevbp80XKVc2XZhHiIkliYPG43lYcCK6agVKvEsoUFmIAAuSdAAOZqA59tYijJTDL1jfTOiDwHFqCdYzGJEpeRgqjmTbyHfQp2jdIHxPVqkdkRiSxN76WAI+aedRjO84nxh3ppGbmFvZVPKyjTSpZ0TnGKRi1jIoAZT84aDet2aVM8NzTWGXjdmfo65N7xksPnaD1ol9C1G5J9LeF/Th76ii4EQ4lI90/pH5fNSxLHwFvfWM96RNhJlWCwMbsWXUArYAIeevG9efi47vb1c/J+OvsUaVMnRzpZDjV9k7sg+VGbXHh2inu9el4ypUqVBVfp10/nzWYliUgUnq4AdAOTSW0Z+/ly7TFWSsg16qq7sLGJE4Wa4BI7bgCnTpFJuqI+Qtp4U05XJaRV5Myf0sDf3V0dIZLzuL3A0vrroDcA16Jl+F+3Gy+UNlZArIrNed1S/ZPnRwuaQa2SYmBrn6fyD474UD+I1ZsVTiDEmNlkHFGVx9Qhh91XAy/FiaKOQcHVW9QDQdBqt22TNvjGayJe6YdVjUcg26Ge3mRr3VZBjYVUfPcWZsZiZDxaaQ+QYqPcBUHDiDZQRyI9K2o26QeA017u2udJvZPjWzDe2hU8rqfy91aFhZMD1kMapwDotyNWQkX9QakGMw6yHdI0BFuViOBXstTH0axV8Hh5DxYRn0tf7qfZtHv8A601rLt5WxWvGr+kl/mSfjYViOG2vdW3Fi8stuBllPkZGNeZjwHfW3Cj7sflvlcQ+gzr6MamtDbYbiCcJOp+bNp4Min770SDWaobbXs8IEWFQ/rLvJb6IsFXzNz9Wh5h4xr2j7u2nHpNmfxrMZ3vdQ3Vqf3Uutx53ppmlMbrfsKk9vzlPmN4eVWDt6mtuBxDwSCSM2ZfQjmD2itcEobhXQErSJTL04Ur1iRn4wU6vW24mt2YHn82w7qizAsSWJLE3LcyTxvWxeFeqSaXbRGhVgykqw1BBsR4Gil0F6RvikZJTeSO3tcN5TzI7b6UNCLC9SDZ9jdzGKOUisvna/wCVSwFalSpVgUsJ1r2DWmQ2YVuqq9q9iCOWo8a2YqQs5J4nX3C3urTavVXfrSMisNwNZFYl4GgytWc2TZl1+U4UnUopiPbeNilz4gA+dViU0fPg/YotgJ0P/LxDW7g6Rt+LeqUEfNcQI4JXPBUdvRSaqDHKXJc/OJY+LHe/OrP7UMx6jKcW/AmPcHjIyxj3tVYYRYeFByxc/E/fW/CMFlA5Pp58q8y4J4whYWEqmRD2rvFb+oNacTcBWHEG/nQH/IcTu5PE3NU3R3e0RUtz/EbkUsn0Ynb3VCOhMRny6O/6ohiR9LUkDuFSfprNbATHheI+lqOk6AGA8/8AVzXmaT2lHjWYD7PiTXLM9pB4fef8q05fIvbCsdaXEwnmqSA+BKsLea0TukuZ/FsLNLexRGI8bae+gtscxFszXX5cMqW77xuPwn1og7Ycx6vAKnOaVE8hdz5ezbzrNUKMsgOh59p7+JpdJpgka3+UXAHob/dXXhBYADif9aVH+lOJ35EW/wAjUjsJ4H0++tB0wEtOsctxTDlsmlO0T0iOu9e0atCtW1G11qjlzTFhSkYOr3PkLf3p0ybEGGaJuG66HyuL+6mPpJlLGNMWLkRyCFxyAkXeVvtKF+tXRgJ7gA307f71FWDVr61mm3o9jeuw0L8ygv4gWP3U5VgUnlFzW9TWmxvXtVqq3VkV4QV7FBmsS/JrIrzL8k1Rrhe96Ofwdz+hxv8ANj/+OgXh+FHT4O/6nG/zY/wVEPO3fE7uVFP2ksQt3Bg35VX5n3VJ7NaNfwgZP0eDXkZXJHghoPNgjKUjXQyOkY8XYKPeRVgkm0XLhBhcoQ2EgwntD+Iq9yfEmoZOnsgVKdp+ZdfmkqA+xhgmHX/2wA/nv73oKieLOnkagOWzHFFcBh4JV3d9GaJ+ThiSVPY47OYqQdOk/wABL2dWR5WArmyvLwmDhgPzYk3SOIYLvAr2G9b+m5Jy+S/7P32H51HWATEPZFc2MwToyOQN2VTucwQjFWuO4m1dGGOgvyvXfnShsBhHHGOeeM+DgSCtXpyvdduz3GGLMMKwJ/WBT22a628NaJu3ADqsJ/NcAd5S/wBymhD0dn3MRA3ZLH6b6gn0qw/Trop/tLDCMMFdGDoxFxexBB8QSKUA3LZgvM+Nzc93HhWek2XnFyiZDHGQiIYwLKSgsDvDgx506Zps8xuF16oyKPnRe3/SNaY45mVgCCDe2oIsTwuD32psecLhHj+UpHhqPWu9cQF4m3jXIcZfTvJPb51J8twiNghdFdpGc62uAp3QATwt7RqZZeM21hh5XTRl8AmF0dD26m48rV2x5M5FxunzriwgQkBgpA0szEi3dEnKpJDMqgfNuNFsEvYckuSBbWvN/Nlent/r4Se2jEzxQ4CbCzo7HEglWWxUWAANyeKta476h+AwhjQL1jXCi/C3iO69PWY54uLih6tXJvIQCp3rNuhTujgDu3F684Xoxi5m9mCWx0uy7o8bt/nXpxu577eLKSX10nOyrMHaOWJtVjYFTb6XEX9/nU9qP9DOjxwWHCNYyMSzkcLngo7bD86kFSsqUpxNbbVrHbyPA9tuNvUetbA1VXqsisAXrZOyljuiw0A8gL++9BgGteJNge+vQbtrxifk60GIhYCjn8Hb9Tjf5sf/AMdA2IWFWB+D9BbL5nItv4l7d4WOJfxBqIYvhBT/AKfBJyCTNbv3owD6X9ag/RWMPjsGDqOuU/YDOPeoqbfCCI+M4Lt6uX8UelQ3octsXFIT+qWaUnsCQymgjeZT7+Jnc6l5pWPeS7G9crR7xtWIZL3J4nU+J1Nb8JFvMfCgn+B2s4gfLw8D6g6M8foPatz0763dIdrjT4Zl+LKu8Ct+tJtxF/k/60qDxtb5XDt7K0TRb0A8P86q7rdl0/WRk25nnfsNbcwxDfFt2w3BKjntDFSug56WF64Oj76OveD+Vbs5YhFH0mF/LWnwz8u/AvZlPYVPmCDVsIzcCqm5atyg5llHqwFWxi4DwFKPdBLbdhT8dgYEj9Drbn7bce2jbQf2ym+Mw9uUTAjxa4/OsqGXVPfS5rulxMpiiVbo0ZY7wPEMSd0jxJrrsARoR5Vm476tx32suvcecJm0wYb0StyLKzJfxApwnwyyuslt0rqpDEFe2zca50ZRwrbG9uB/OpOOS7kavLlZq0QdlEao+IAABcIx77XGvbpb3URhQs2cYi2Lt9JGH3H8qKlWsFSpUqgqBmmCKYXBE/8ANWeQDxl3RfyUGmwipJ0xy18MmCikKkpFKPZNxYzOV87EUwBb0XpiAjU8xaw7bmslOPkQO3t/L1rXfXvFbVeqPIHdXXlGOSCeKWWMSIjElCLhvZbduOftbp8q1A09dF8EsuI9tQyxxvLY6i6DS45jWpbqLjPK6RyHRfKrRbKMu6jKcKLWLp1pv2yEufvqCf7CwuJgW8SDeA1UAEX05aGjFgcIsUaRoLKihQO4C1ZmUy6a5OO4dhBt3yyWfE4Lqo3kPVzAhRe3tRWv2X4VBHy2fBpK2Ihkh3sPOi74FiXQroQSL6nSjltHcph0dSVYOFuNDY8Rfj2Hyof9NY5MTlsi7zOwCyAFidI2DMQLfKtepc9XTWPFcsblAdiWwrrw9xqPTtrlja9OES6Cukca2CYMLjzHMV7w6gxgdwFczDW/A1nDSnlr3f2qjlwP6PEbvJrj8xThmOFMpjQEAs1rm9hoeNgTXPi8MXIdPlLbQ8aknQ7CGfH4dSvJ3se0LYe9qluo1jj5ZSH3L9mWICI8c0Errut1Q30YkEHdUuAL+NqsCnCh7kLOs6JItpEk3WW9x23B5ixFEMCueOVy7b5cJhfTDNYX7KrH0u6dNj8W8xUdWDuxAaERgndJvzJu1uW8Ks4yAgg8DxqoOZRBMRMi/JSWVV/hV2VfcK25HkdIlt8hvUV5/wBur+zP2hTQopG1aQ9DP1/Z/wBVbU6Qr9Bh5g1H42rMZpsELoN0uC5hhl3bLI5jLE8N5W3eHa26POj8KqdlV/jOGtx6+C3j1qVbGs1SpUqVBWfavlTwyxbx3tzeiLWtvEWZWtyupPpUKWi/tbyOZMujaaxaKdbSbxcurhlKsTrod0jxtQgvrUxmo6cl3k8TjW9P2f8ARZsHh8DOCWTFwiQk8pLklR2DcK28DTDieBPZR56adFTL0aw62vJhYYJR9RAJAPqlvQVXMC1b/wCqcstzB4usEagvKhiBPzd8i5H+dNMZrqQ6UvtZdexx6B5WZwgA/Rxbis1vZJXUhe3sopio5s6feyvBtYAtChNgBqRqdKklZxx06cnJ539I30+y1psE+4LshEgA5hT7QHfu39KimTwxYrBby261NSOZj4Onp7wKJxFMuI6I4dmLhNxje5Qlb6cSBoazlju7a4+Xxx8VT8XAqSuEIZA7BWU3BW53SDzFrV1IbDw+6vGY4Xq5pY+HVySJbs3XZbe6va8SO0V1jhWZUufZBJINgBcnTkBxpuwcvC58xyNT3ZLguuzTDgrcRb8h7BZd0X82FRzpvkHxDMMRABZQ5ZB/031UDuA08qDUj62PHt7e+pR0EzU4fGo4j6wlXQIBdt4rvKRztdRfuqH4aTS3Ecu7uqYbN593NMJ3uR6owq2biy6ozdEsqmZzPiF3Xa5twN2525ADSpbSFZrEmms87ld14kewJ7ATVPGfedm47zM1/Ek39SauDiVujDtB+6qc4YWAB4jTzHGqw7BXqLCvIyxxKC7sFUHtOgrEVTzY5kPxjMRKw9jDL1lzzdrqgHgN4+Q7aqB/1LRs0b6PGzIw/eQlSPUGvMTffT105wvU5pjltb9O7/bs/wD3e+mGM8aCTdDMMJcwwaEaGdD9i7j3qKtFVb9kkXWZrh/3Q7+i2+9hVkKilSpUqAf7cYb5RIfoyQn/APooP31XKTlVn9q8G/lGM7oy32SDVYH4Cg9xYbrXSMcXZU+0wX86uAMEDD1R4bm4fDdtVW9nuB6/NMElr/pgx8EVnP4atbQU6zDBdRiJof2Uskf2HK/cPfWEqQbUsD1OcYxbEBnEo7+sRWJH1iw8qjqHSgtJs1QjKsEDoRAn3VJaj2z6YPlmDYcDCn3VIaBVis1g0FWto2D6rNcav/V3x4OqP/3UxE2YeFTzbhg9zNC/KSGM+JUspPpu1A2+UK0Cr8H/AAV8RjJPoJEgPezSE2PbZR61z/CIyPcmw2LUfLUwue9fbTzsX9Kk+wTAbmDnl/azEDwjVV/FvU97Xsj+N5VOFF3iHXLYXN4/aIH1d6pRWrCtUp6En/eGE/nJ+YqJ4ZuFP/R2bcxWHYcpovxi/uvVFrBWawDWayNcx9lvA/dVPGHtt/E34jpVwMZiFjR3cgKqliSbAAC5JPIVT5JN8l+G+SxA5FiTYd2tB1R0dtheXhcveW2s0r69ojO594NActYEnkL1aDoDlfxbLcJERYrEpb+Nvbc+bMaqAVtnw/V5xOf2kcT/ANO5f+moVeymiDt9hK5ojcnw6DzVn/uKHM7ezbtoom7DMPfMA30YH/qKf2qwQoHbA4b4rEH6ECD7TN/40cRUCpUqVBG9oyXyrHf/AK8v4SaqrxWrWbQ1vlWOA/8Ax5fwGqpRH7qCXbIZd3OcGe0yr6wy6jv5eZq0IqqWziTdzbBH/rAeqsPzq1tAAvhC5eExuHlHGWJlP/ttp52Y0MYaMvwjI/YwTfvyD+kGgzDQWE2E5z12XtCT7WHkZPqPZ09Lsv1aJFArYBjd3F4mO+kkSMB3xs2vo9HWgVKlSoATt+H+Mg/kt+KhjJyonbf/APjcN/Jf8a0NCNBWkWS2UYIxZVhrixdTIR3uSalksYYEHUEEEdxqObNZy+VYMnj1KA+IFqkprKqgZ9lnxTF4iDgIpXUfw3uv9JFZgxG5Z/o2b7Ov5U+bWot3OMWO1kb1jTX3GmSIezVFuMFLvxow+cqn1ANbqYOgU5fLMEzak4eG579wAmn+oIBttzjqMsdBxndYbdoa5cfZU1XVHsaMnwhsd/wcXM9bJ3aBFHn7R99BgUDpgsL10sUYF+sdEt3MwU+41bTDxbqqo+aAPQWqsmzzDGTNMEo/a7x8ER318wKs8KoAvwibfG8L29U+v1loT3uwFE74QeIvmMK/Rgv9pj/ahnglu16gNGwL9fjO3q4fxS/2o00GNgCfpca37kA9DMT94ozirQqVKlUHFnWC67DzxftIpE+0pH51TnDNoKunVQ+l+X/F8wxcfJZ5LeDHeUejCg7OgX/quC/np+dWwqo3RTEBMdhHOgWeO/mwX86tzQCP4RMP+FwjdkzL6xsf+2gfDVgtvuE38rD/ALKeJvXfjN/t1XyM0BC2JyWzZe+GYe+M/lVi6rhsYW+bxd0Up/BVj6BUqVKgAe3/AP4+D+Sfxj+1DtdRRO+ERBuz4OTkUkU+IKke69C2Fq1BZrZcb5VhD2xg1KTUY2Yj/dOC/kp91Sis0Vq23w7ucSfvRQt7iPyqLQnSp1t+wZXM4ntpJh0170eQH3MlQKFuPga1BZ/Z3/6Vgb8Th4j6qDUips6NYfq8HhkHzYYl9EWnOsgBfCBlvj8Ov0YG97/5Chgooi7d5b5mB9GBPeXoeqKAm7C8t6zMJJTwhiI7ryEAW77K32qPYoYbA8t3MHNMf+bMQP4YwE/FvUUKCvHwg0tmUR7YB7nah1gRxNEr4RA/x0H8k/ioc4cWFAafg/ppjT3wr6CQn7xRfoVfB9j/AMLi27cQB9mKP/yoq0CpUqVAqrTtpy/q82m00lSOXxJBUn+i3lVlqBfwh8GFxGDm5vHJGfqMrKP63oBCJCoOtiNQewjUH1q4+U4jrIIn+lGjeqg1TprHUcasjsTz04nK40Y3bDs0J/hU3jB8EKjyoOnbHhesybFfuhH+xIjfkarOlWm2mJfKcb/Ic+gvVWFNASNhsYOaA9kEvvMdWHqumw2YLmqg/OhlA8bxm331YugVKlSoBH8IbCb0GEfsmZftRsR+GghC1jY8qsPt1jU5XvHik0JXxJKn+lmqvj2bUEX7KsFktkGYCXKoRzjLxn6rG3utU1oR/B8zHeixcJOqOkgH7rru6fWjb1FFypQF/hEYYXwUl9byJbuO61/IqPWhTgI9+SNToHdE+0wH50QvhA5lvY6CHlFDvnxkY287J76Gcc4+lY8j2HkasFxIEsoHYAPQCtlM/RDNfjWBw037SKNj/FugMPW9O5NQVv22yb2byd0UQ/H/AHqD1MNsMoOb4ix1AjU9xC3+5hUPFUWl2c4NYsrwaoLDqlY97N7TMe8sSfOpJTB0Av8A7MwdxY9RGSOwlRpT9UAA+EEL5hhx/wBEn+uhrvX0FS/a70hGMzOXctuQfoAR84r8sn691H8NRPDpregPuwSHdy5/3p3PmAo/IUSqHOwlv92t/Pk+5b++9EagVKlSoEaCXwisOWkwJAuAuI8BrD/n6UbTQh2w9EcxzCZBDEHgQAqA6ht753snn58qAGBQasB8H3BFMvlc8JZ2I8FCp+VQLolskxcmKRcRh5I4bkSOWjWy2PyCrElibUfMgyCLA4dIIF3Y0vYEkkkksxJOpJJNBq6XYHr8DiouO/DIunepqoSsbDT/AFzq6ZqvO2DZ0MDMMRBYQzsR1QJusx3nIUckIDEDla3ZQRDoXmDYbMMJMDa00YPE+y7BHH2WNW2qm2WyGKRJN0nq3R7WOu6wbdt32tVwcBjFmjSRfkuoYeYvag6KVKlQDzbrlbz5UxQ/qZI5WA5oN5W9N7e+rVcFgQHU+8/lVnNrOeHDYBwELdaGQnd3gBuniO+qxYfBFl0Itz14d/ee6qCx8H5WXHTjirQi57LN7N/f6Gj3UK2X9DRgMOWO4Xn3WuoNwm6N1CWF+ZNu0mprSivu3jozMmN+N2LQzKibw+Y6AjdbsBGoPj3UOoJkAAuPy8T3Vafp7l7YjL8TGkfWM0ZCqLXv2rf5wFyPCqq47L3jk6uRWSwsBKGS4HzRvAXoLadFcpTCYOCGM7yJGoDae1cXLadpJPnXbmOK6qKST6CM3oCfyqMbJca8uU4UyXJCboJ5qpsuvPSw8qkec4hI4JWkF0CNde0Wtu+fCoKgYnGy4h2lY7zyMXZjzLG/+Q8BXVkWTy4zERYZFu0rBdPmqflMe4Lc+VcUx3GKqCQDug6E6actKOewXo9D1DYw3acs8JvayAEH2O8jdv4VQVcDhRFGka8EUKPAACtknA242NvGvdYqCneYhvjE+9o3Wy73jvtf31pCkcGNuwWoh7W+gbYXFy4r2Bh8RICu6TvK5W8gZTYDebeYG9r2HOhoiAOQrBlB4Bt0sL/JA7SLjQ6UFnNjmUth8qh39GlLSnts5JF/K1TeuDI8SJMPE6ruBkUhLW3RYaW7BXfQKlSpUCrFqVKgVqzSpUCrjzTJ4cUnVzxpIl77rgEX7R2HvrFKgjQ2RZYDcYcDuDOB6XqW4XCrEioihVUABRoAByFKlQbaVKlQeHjDaEAjsOo9K4E6N4YSdYMPCH+mI03vG9uNKlQOIFZpUqBVplwiP8pFbxUH76zSoPUcYUWAAA4ACw9K0ZllqYiJ4pRdHFmFyLjxFKlQRDD7FsrRr9QW57rO7D0JqYZflseHjWOFFjRdAiAKo8hSpUHTSpUqDVNhlcWdVYdjAEehrEWERPkoq/wqB91ZpUGwCs0qVAqVKlQf/9k="/>
          <p:cNvSpPr>
            <a:spLocks noChangeAspect="1" noChangeArrowheads="1"/>
          </p:cNvSpPr>
          <p:nvPr/>
        </p:nvSpPr>
        <p:spPr bwMode="auto">
          <a:xfrm>
            <a:off x="155575" y="-1347788"/>
            <a:ext cx="2638425" cy="28098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QERQUExQUFRUVGBcWGRQVFhQVGBgYGBgVGBcUFBQXHCYfFxojGRgUHy8gIycpLCwsFh4xNTAqNSYsLCkBCQoKDgwOGA8PFCkcFB0pKSkpKSkpKSkpKSkpKSkpKSkpKSkpKSkpNSkpKSkpKSkpKSkpKSkpKSkpKSkpLCkpLP/AABEIAOgA2gMBIgACEQEDEQH/xAAcAAABBAMBAAAAAAAAAAAAAAAHAAUGCAEDBAL/xABLEAACAQIDBAcCCggDBwQDAAABAgMAEQQFIQcSMUEGE1FhcYGRIqEIFDJCUoKSsbLBIzNTYnJzotEk4fAVJTRDY8LSNYOz8VR0o//EABkBAQEBAQEBAAAAAAAAAAAAAAABAgMEBf/EACMRAQEAAgICAgIDAQAAAAAAAAABAhEDMRIhQVEiYRMUMgT/2gAMAwEAAhEDEQA/ADjSpU3dIs4XB4WbEMLiFGew4mwuAPE2FB1Y3HRwoXldUUcWchR6mubL8+gxH6qaNyOSsCfTjVZM46Q4rM5A87M+6SVjF91Sbk7o91+OldWXY6SMhkdgU+aeN+0BtdDXG8mq6zj3FoaVRPZ50v8A9oQHft1sRCvYW46qbA6aVLK6y7c7NFSpUqqFSpUqBVgms0GNtHTiVZxgYGKKU3pWFwxDXsgI5WB9RUt0smxExG0DBJL1RnUsNCVuyg9jMugp8weMSVQ8bK6n5ykEeoqqOCy5hZCrrcixVTfx04+VTbor0wmy+cb5PVkqro1xobDfsbbp/sa5Tl9ut4vQ/wBKvMbggEagi4869V2cSpUqVAqVKlQKtOLxSRKXkZUVRcsxAAHia2mq57S+mUuY4uSBdYIJCqIt/bZbAu/bY3sKlulxm6NMO0DBMbCYDldlYD1IqRRyBgCCCDqCNQfA1VjL8qmkJKxzbwHAK1iO/tNTfZZ01fDYpMJKxMUvsqGv7Egva1+APAjurljybunXLjsmxypVgVmuziVKlSoFUa2jbpyzFBtAUt5kgAetqktN3SDJ1xmGlgY2Eilb9nYfW1TLpZ2AHR+eODdLggNrfdJHjpU867CiMb5htMNCd0b4PZfU8aYoV6kzR7oLJvKNBxBK3Hj+dPWU4RTCgdASi6AgG2p0r52919WT1+jhshyD4ucZICSjyCNLkWIjBu1uRuxH1aI9NPRvLOoitazMS58TrTtXvwmsZK+ZyWXK6KlSpVtgqVKlQKgvtZypRmUUuhLR3IHEbpPEc78qNFQPaT0f393FDjEpRh2hiCCPA39a5cv+a68WvKbRXotmcT6KfaQXsVIIA4kXGvlXjpJDDmCB41ZnDJHvFWS6swUmzWvYXNaMlf8AxSNugKEIvoPEakc6nGCy0SssYAC8dO7Xl314p76fRvqe0wwQAjQLqoUAHutpXRXiNQAAOAr3X0nySpUqVAqVKlQYaq35tl64LMsWCNFlLG2ukgEg87NVkDQl2i9Hvi+LOLspScpdeYdVsdOwhV9DXHl6duHXlpry3P4+pMqlmC2DKEO+CeAKmx141y4fBLJj8HiOr3FEjO4IG8SFspIHE6iteR4i0spbdCtu2BI7OzjU1yHLxNOCTpGAw8bi33GvNjN2ae/OTxtyTcVmsCs173yipUqVAqjnTfpnFleGM0ntMdI472LvyF+Q5k8hT5jMakMbSSOqIgJZ2IAAHEkmq97WtpUOaFMPAl44n3xO1wXbdZSEXkmvE8eznQduDzUzkTFQRN7TKv72psD2H7qkeYYnqcNLKEZRHGzXsAxsNLeZHpQ76KZ2kMXtstl1UX1uNd3zvTj0h6XyzQq26BASpZRe5Xv9xt3V5sP+fLLO/T2XnmOEFPZrtFhzDDxRySqMWqDfRrKWI030HAg6cOB5Cp3VNJWsRa4I1BFwRqTcEag1Oeiu2bG4KySH41ENAsrEOBpos1iT9YHxr1PGslSqN9C+neGzWNmgJDpbrIn0dCeF+0HXUaaGpJUCpUq480zeHCxmSeRI0HFnIA/zoOuoptAzuKHDmJjeScMEQcbKLs5H0Rp5kVAOl+3k+0mAj0GnxiUXv/Li7O9j5UOsqzuaTHR4ieV5WLWZnN7q3s2A4KBe9hYaVLNzTWPcEHIlBk9tCezQHy1qWtmz4NGmWLrSgLGJTZurWxcp2uFuQvOuKHCIgDLoBrbu5iumBmOIHWDcV4WWIc2Z7li3IXAAFeTDjsyj6Gd8sU5ynNY8VCk0LBkcBgR38j2Gu2qs5R0kxOBcmCV0sSN2/sNY2O+h0PDja9Ero5t1ViExkRQ/tY9V+sh1Hlevbp80XKVc2XZhHiIkliYPG43lYcCK6agVKvEsoUFmIAAuSdAAOZqA59tYijJTDL1jfTOiDwHFqCdYzGJEpeRgqjmTbyHfQp2jdIHxPVqkdkRiSxN76WAI+aedRjO84nxh3ppGbmFvZVPKyjTSpZ0TnGKRi1jIoAZT84aDet2aVM8NzTWGXjdmfo65N7xksPnaD1ol9C1G5J9LeF/Th76ii4EQ4lI90/pH5fNSxLHwFvfWM96RNhJlWCwMbsWXUArYAIeevG9efi47vb1c/J+OvsUaVMnRzpZDjV9k7sg+VGbXHh2inu9el4ypUqVBVfp10/nzWYliUgUnq4AdAOTSW0Z+/ly7TFWSsg16qq7sLGJE4Wa4BI7bgCnTpFJuqI+Qtp4U05XJaRV5Myf0sDf3V0dIZLzuL3A0vrroDcA16Jl+F+3Gy+UNlZArIrNed1S/ZPnRwuaQa2SYmBrn6fyD474UD+I1ZsVTiDEmNlkHFGVx9Qhh91XAy/FiaKOQcHVW9QDQdBqt22TNvjGayJe6YdVjUcg26Ge3mRr3VZBjYVUfPcWZsZiZDxaaQ+QYqPcBUHDiDZQRyI9K2o26QeA017u2udJvZPjWzDe2hU8rqfy91aFhZMD1kMapwDotyNWQkX9QakGMw6yHdI0BFuViOBXstTH0axV8Hh5DxYRn0tf7qfZtHv8A601rLt5WxWvGr+kl/mSfjYViOG2vdW3Fi8stuBllPkZGNeZjwHfW3Cj7sflvlcQ+gzr6MamtDbYbiCcJOp+bNp4Min770SDWaobbXs8IEWFQ/rLvJb6IsFXzNz9Wh5h4xr2j7u2nHpNmfxrMZ3vdQ3Vqf3Uutx53ppmlMbrfsKk9vzlPmN4eVWDt6mtuBxDwSCSM2ZfQjmD2itcEobhXQErSJTL04Ur1iRn4wU6vW24mt2YHn82w7qizAsSWJLE3LcyTxvWxeFeqSaXbRGhVgykqw1BBsR4Gil0F6RvikZJTeSO3tcN5TzI7b6UNCLC9SDZ9jdzGKOUisvna/wCVSwFalSpVgUsJ1r2DWmQ2YVuqq9q9iCOWo8a2YqQs5J4nX3C3urTavVXfrSMisNwNZFYl4GgytWc2TZl1+U4UnUopiPbeNilz4gA+dViU0fPg/YotgJ0P/LxDW7g6Rt+LeqUEfNcQI4JXPBUdvRSaqDHKXJc/OJY+LHe/OrP7UMx6jKcW/AmPcHjIyxj3tVYYRYeFByxc/E/fW/CMFlA5Pp58q8y4J4whYWEqmRD2rvFb+oNacTcBWHEG/nQH/IcTu5PE3NU3R3e0RUtz/EbkUsn0Ynb3VCOhMRny6O/6ohiR9LUkDuFSfprNbATHheI+lqOk6AGA8/8AVzXmaT2lHjWYD7PiTXLM9pB4fef8q05fIvbCsdaXEwnmqSA+BKsLea0TukuZ/FsLNLexRGI8bae+gtscxFszXX5cMqW77xuPwn1og7Ycx6vAKnOaVE8hdz5ezbzrNUKMsgOh59p7+JpdJpgka3+UXAHob/dXXhBYADif9aVH+lOJ35EW/wAjUjsJ4H0++tB0wEtOsctxTDlsmlO0T0iOu9e0atCtW1G11qjlzTFhSkYOr3PkLf3p0ybEGGaJuG66HyuL+6mPpJlLGNMWLkRyCFxyAkXeVvtKF+tXRgJ7gA307f71FWDVr61mm3o9jeuw0L8ygv4gWP3U5VgUnlFzW9TWmxvXtVqq3VkV4QV7FBmsS/JrIrzL8k1Rrhe96Ofwdz+hxv8ANj/+OgXh+FHT4O/6nG/zY/wVEPO3fE7uVFP2ksQt3Bg35VX5n3VJ7NaNfwgZP0eDXkZXJHghoPNgjKUjXQyOkY8XYKPeRVgkm0XLhBhcoQ2EgwntD+Iq9yfEmoZOnsgVKdp+ZdfmkqA+xhgmHX/2wA/nv73oKieLOnkagOWzHFFcBh4JV3d9GaJ+ThiSVPY47OYqQdOk/wABL2dWR5WArmyvLwmDhgPzYk3SOIYLvAr2G9b+m5Jy+S/7P32H51HWATEPZFc2MwToyOQN2VTucwQjFWuO4m1dGGOgvyvXfnShsBhHHGOeeM+DgSCtXpyvdduz3GGLMMKwJ/WBT22a628NaJu3ADqsJ/NcAd5S/wBymhD0dn3MRA3ZLH6b6gn0qw/Trop/tLDCMMFdGDoxFxexBB8QSKUA3LZgvM+Nzc93HhWek2XnFyiZDHGQiIYwLKSgsDvDgx506Zps8xuF16oyKPnRe3/SNaY45mVgCCDe2oIsTwuD32psecLhHj+UpHhqPWu9cQF4m3jXIcZfTvJPb51J8twiNghdFdpGc62uAp3QATwt7RqZZeM21hh5XTRl8AmF0dD26m48rV2x5M5FxunzriwgQkBgpA0szEi3dEnKpJDMqgfNuNFsEvYckuSBbWvN/Nlent/r4Se2jEzxQ4CbCzo7HEglWWxUWAANyeKta476h+AwhjQL1jXCi/C3iO69PWY54uLih6tXJvIQCp3rNuhTujgDu3F684Xoxi5m9mCWx0uy7o8bt/nXpxu577eLKSX10nOyrMHaOWJtVjYFTb6XEX9/nU9qP9DOjxwWHCNYyMSzkcLngo7bD86kFSsqUpxNbbVrHbyPA9tuNvUetbA1VXqsisAXrZOyljuiw0A8gL++9BgGteJNge+vQbtrxifk60GIhYCjn8Hb9Tjf5sf/AMdA2IWFWB+D9BbL5nItv4l7d4WOJfxBqIYvhBT/AKfBJyCTNbv3owD6X9ag/RWMPjsGDqOuU/YDOPeoqbfCCI+M4Lt6uX8UelQ3octsXFIT+qWaUnsCQymgjeZT7+Jnc6l5pWPeS7G9crR7xtWIZL3J4nU+J1Nb8JFvMfCgn+B2s4gfLw8D6g6M8foPatz0763dIdrjT4Zl+LKu8Ct+tJtxF/k/60qDxtb5XDt7K0TRb0A8P86q7rdl0/WRk25nnfsNbcwxDfFt2w3BKjntDFSug56WF64Oj76OveD+Vbs5YhFH0mF/LWnwz8u/AvZlPYVPmCDVsIzcCqm5atyg5llHqwFWxi4DwFKPdBLbdhT8dgYEj9Drbn7bce2jbQf2ym+Mw9uUTAjxa4/OsqGXVPfS5rulxMpiiVbo0ZY7wPEMSd0jxJrrsARoR5Vm476tx32suvcecJm0wYb0StyLKzJfxApwnwyyuslt0rqpDEFe2zca50ZRwrbG9uB/OpOOS7kavLlZq0QdlEao+IAABcIx77XGvbpb3URhQs2cYi2Lt9JGH3H8qKlWsFSpUqgqBmmCKYXBE/8ANWeQDxl3RfyUGmwipJ0xy18MmCikKkpFKPZNxYzOV87EUwBb0XpiAjU8xaw7bmslOPkQO3t/L1rXfXvFbVeqPIHdXXlGOSCeKWWMSIjElCLhvZbduOftbp8q1A09dF8EsuI9tQyxxvLY6i6DS45jWpbqLjPK6RyHRfKrRbKMu6jKcKLWLp1pv2yEufvqCf7CwuJgW8SDeA1UAEX05aGjFgcIsUaRoLKihQO4C1ZmUy6a5OO4dhBt3yyWfE4Lqo3kPVzAhRe3tRWv2X4VBHy2fBpK2Ihkh3sPOi74FiXQroQSL6nSjltHcph0dSVYOFuNDY8Rfj2Hyof9NY5MTlsi7zOwCyAFidI2DMQLfKtepc9XTWPFcsblAdiWwrrw9xqPTtrlja9OES6Cukca2CYMLjzHMV7w6gxgdwFczDW/A1nDSnlr3f2qjlwP6PEbvJrj8xThmOFMpjQEAs1rm9hoeNgTXPi8MXIdPlLbQ8aknQ7CGfH4dSvJ3se0LYe9qluo1jj5ZSH3L9mWICI8c0Errut1Q30YkEHdUuAL+NqsCnCh7kLOs6JItpEk3WW9x23B5ixFEMCueOVy7b5cJhfTDNYX7KrH0u6dNj8W8xUdWDuxAaERgndJvzJu1uW8Ks4yAgg8DxqoOZRBMRMi/JSWVV/hV2VfcK25HkdIlt8hvUV5/wBur+zP2hTQopG1aQ9DP1/Z/wBVbU6Qr9Bh5g1H42rMZpsELoN0uC5hhl3bLI5jLE8N5W3eHa26POj8KqdlV/jOGtx6+C3j1qVbGs1SpUqVBWfavlTwyxbx3tzeiLWtvEWZWtyupPpUKWi/tbyOZMujaaxaKdbSbxcurhlKsTrod0jxtQgvrUxmo6cl3k8TjW9P2f8ARZsHh8DOCWTFwiQk8pLklR2DcK28DTDieBPZR56adFTL0aw62vJhYYJR9RAJAPqlvQVXMC1b/wCqcstzB4usEagvKhiBPzd8i5H+dNMZrqQ6UvtZdexx6B5WZwgA/Rxbis1vZJXUhe3sopio5s6feyvBtYAtChNgBqRqdKklZxx06cnJ539I30+y1psE+4LshEgA5hT7QHfu39KimTwxYrBby261NSOZj4Onp7wKJxFMuI6I4dmLhNxje5Qlb6cSBoazlju7a4+Xxx8VT8XAqSuEIZA7BWU3BW53SDzFrV1IbDw+6vGY4Xq5pY+HVySJbs3XZbe6va8SO0V1jhWZUufZBJINgBcnTkBxpuwcvC58xyNT3ZLguuzTDgrcRb8h7BZd0X82FRzpvkHxDMMRABZQ5ZB/031UDuA08qDUj62PHt7e+pR0EzU4fGo4j6wlXQIBdt4rvKRztdRfuqH4aTS3Ecu7uqYbN593NMJ3uR6owq2biy6ozdEsqmZzPiF3Xa5twN2525ADSpbSFZrEmms87ld14kewJ7ATVPGfedm47zM1/Ek39SauDiVujDtB+6qc4YWAB4jTzHGqw7BXqLCvIyxxKC7sFUHtOgrEVTzY5kPxjMRKw9jDL1lzzdrqgHgN4+Q7aqB/1LRs0b6PGzIw/eQlSPUGvMTffT105wvU5pjltb9O7/bs/wD3e+mGM8aCTdDMMJcwwaEaGdD9i7j3qKtFVb9kkXWZrh/3Q7+i2+9hVkKilSpUqAf7cYb5RIfoyQn/APooP31XKTlVn9q8G/lGM7oy32SDVYH4Cg9xYbrXSMcXZU+0wX86uAMEDD1R4bm4fDdtVW9nuB6/NMElr/pgx8EVnP4atbQU6zDBdRiJof2Uskf2HK/cPfWEqQbUsD1OcYxbEBnEo7+sRWJH1iw8qjqHSgtJs1QjKsEDoRAn3VJaj2z6YPlmDYcDCn3VIaBVis1g0FWto2D6rNcav/V3x4OqP/3UxE2YeFTzbhg9zNC/KSGM+JUspPpu1A2+UK0Cr8H/AAV8RjJPoJEgPezSE2PbZR61z/CIyPcmw2LUfLUwue9fbTzsX9Kk+wTAbmDnl/azEDwjVV/FvU97Xsj+N5VOFF3iHXLYXN4/aIH1d6pRWrCtUp6En/eGE/nJ+YqJ4ZuFP/R2bcxWHYcpovxi/uvVFrBWawDWayNcx9lvA/dVPGHtt/E34jpVwMZiFjR3cgKqliSbAAC5JPIVT5JN8l+G+SxA5FiTYd2tB1R0dtheXhcveW2s0r69ojO594NActYEnkL1aDoDlfxbLcJERYrEpb+Nvbc+bMaqAVtnw/V5xOf2kcT/ANO5f+moVeymiDt9hK5ojcnw6DzVn/uKHM7ezbtoom7DMPfMA30YH/qKf2qwQoHbA4b4rEH6ECD7TN/40cRUCpUqVBG9oyXyrHf/AK8v4SaqrxWrWbQ1vlWOA/8Ax5fwGqpRH7qCXbIZd3OcGe0yr6wy6jv5eZq0IqqWziTdzbBH/rAeqsPzq1tAAvhC5eExuHlHGWJlP/ttp52Y0MYaMvwjI/YwTfvyD+kGgzDQWE2E5z12XtCT7WHkZPqPZ09Lsv1aJFArYBjd3F4mO+kkSMB3xs2vo9HWgVKlSoATt+H+Mg/kt+KhjJyonbf/APjcN/Jf8a0NCNBWkWS2UYIxZVhrixdTIR3uSalksYYEHUEEEdxqObNZy+VYMnj1KA+IFqkprKqgZ9lnxTF4iDgIpXUfw3uv9JFZgxG5Z/o2b7Ov5U+bWot3OMWO1kb1jTX3GmSIezVFuMFLvxow+cqn1ANbqYOgU5fLMEzak4eG579wAmn+oIBttzjqMsdBxndYbdoa5cfZU1XVHsaMnwhsd/wcXM9bJ3aBFHn7R99BgUDpgsL10sUYF+sdEt3MwU+41bTDxbqqo+aAPQWqsmzzDGTNMEo/a7x8ER318wKs8KoAvwibfG8L29U+v1loT3uwFE74QeIvmMK/Rgv9pj/ahnglu16gNGwL9fjO3q4fxS/2o00GNgCfpca37kA9DMT94ozirQqVKlUHFnWC67DzxftIpE+0pH51TnDNoKunVQ+l+X/F8wxcfJZ5LeDHeUejCg7OgX/quC/np+dWwqo3RTEBMdhHOgWeO/mwX86tzQCP4RMP+FwjdkzL6xsf+2gfDVgtvuE38rD/ALKeJvXfjN/t1XyM0BC2JyWzZe+GYe+M/lVi6rhsYW+bxd0Up/BVj6BUqVKgAe3/AP4+D+Sfxj+1DtdRRO+ERBuz4OTkUkU+IKke69C2Fq1BZrZcb5VhD2xg1KTUY2Yj/dOC/kp91Sis0Vq23w7ucSfvRQt7iPyqLQnSp1t+wZXM4ntpJh0170eQH3MlQKFuPga1BZ/Z3/6Vgb8Th4j6qDUips6NYfq8HhkHzYYl9EWnOsgBfCBlvj8Ov0YG97/5Chgooi7d5b5mB9GBPeXoeqKAm7C8t6zMJJTwhiI7ryEAW77K32qPYoYbA8t3MHNMf+bMQP4YwE/FvUUKCvHwg0tmUR7YB7nah1gRxNEr4RA/x0H8k/ioc4cWFAafg/ppjT3wr6CQn7xRfoVfB9j/AMLi27cQB9mKP/yoq0CpUqVAqrTtpy/q82m00lSOXxJBUn+i3lVlqBfwh8GFxGDm5vHJGfqMrKP63oBCJCoOtiNQewjUH1q4+U4jrIIn+lGjeqg1TprHUcasjsTz04nK40Y3bDs0J/hU3jB8EKjyoOnbHhesybFfuhH+xIjfkarOlWm2mJfKcb/Ic+gvVWFNASNhsYOaA9kEvvMdWHqumw2YLmqg/OhlA8bxm331YugVKlSoBH8IbCb0GEfsmZftRsR+GghC1jY8qsPt1jU5XvHik0JXxJKn+lmqvj2bUEX7KsFktkGYCXKoRzjLxn6rG3utU1oR/B8zHeixcJOqOkgH7rru6fWjb1FFypQF/hEYYXwUl9byJbuO61/IqPWhTgI9+SNToHdE+0wH50QvhA5lvY6CHlFDvnxkY287J76Gcc4+lY8j2HkasFxIEsoHYAPQCtlM/RDNfjWBw037SKNj/FugMPW9O5NQVv22yb2byd0UQ/H/AHqD1MNsMoOb4ix1AjU9xC3+5hUPFUWl2c4NYsrwaoLDqlY97N7TMe8sSfOpJTB0Av8A7MwdxY9RGSOwlRpT9UAA+EEL5hhx/wBEn+uhrvX0FS/a70hGMzOXctuQfoAR84r8sn691H8NRPDpregPuwSHdy5/3p3PmAo/IUSqHOwlv92t/Pk+5b++9EagVKlSoEaCXwisOWkwJAuAuI8BrD/n6UbTQh2w9EcxzCZBDEHgQAqA6ht753snn58qAGBQasB8H3BFMvlc8JZ2I8FCp+VQLolskxcmKRcRh5I4bkSOWjWy2PyCrElibUfMgyCLA4dIIF3Y0vYEkkkksxJOpJJNBq6XYHr8DiouO/DIunepqoSsbDT/AFzq6ZqvO2DZ0MDMMRBYQzsR1QJusx3nIUckIDEDla3ZQRDoXmDYbMMJMDa00YPE+y7BHH2WNW2qm2WyGKRJN0nq3R7WOu6wbdt32tVwcBjFmjSRfkuoYeYvag6KVKlQDzbrlbz5UxQ/qZI5WA5oN5W9N7e+rVcFgQHU+8/lVnNrOeHDYBwELdaGQnd3gBuniO+qxYfBFl0Itz14d/ee6qCx8H5WXHTjirQi57LN7N/f6Gj3UK2X9DRgMOWO4Xn3WuoNwm6N1CWF+ZNu0mprSivu3jozMmN+N2LQzKibw+Y6AjdbsBGoPj3UOoJkAAuPy8T3Vafp7l7YjL8TGkfWM0ZCqLXv2rf5wFyPCqq47L3jk6uRWSwsBKGS4HzRvAXoLadFcpTCYOCGM7yJGoDae1cXLadpJPnXbmOK6qKST6CM3oCfyqMbJca8uU4UyXJCboJ5qpsuvPSw8qkec4hI4JWkF0CNde0Wtu+fCoKgYnGy4h2lY7zyMXZjzLG/+Q8BXVkWTy4zERYZFu0rBdPmqflMe4Lc+VcUx3GKqCQDug6E6actKOewXo9D1DYw3acs8JvayAEH2O8jdv4VQVcDhRFGka8EUKPAACtknA242NvGvdYqCneYhvjE+9o3Wy73jvtf31pCkcGNuwWoh7W+gbYXFy4r2Bh8RICu6TvK5W8gZTYDebeYG9r2HOhoiAOQrBlB4Bt0sL/JA7SLjQ6UFnNjmUth8qh39GlLSnts5JF/K1TeuDI8SJMPE6ruBkUhLW3RYaW7BXfQKlSpUCrFqVKgVqzSpUCrjzTJ4cUnVzxpIl77rgEX7R2HvrFKgjQ2RZYDcYcDuDOB6XqW4XCrEioihVUABRoAByFKlQbaVKlQeHjDaEAjsOo9K4E6N4YSdYMPCH+mI03vG9uNKlQOIFZpUqBVplwiP8pFbxUH76zSoPUcYUWAAA4ACw9K0ZllqYiJ4pRdHFmFyLjxFKlQRDD7FsrRr9QW57rO7D0JqYZflseHjWOFFjRdAiAKo8hSpUHTSpUqDVNhlcWdVYdjAEehrEWERPkoq/wqB91ZpUGwCs0qVAqVKlQf/9k="/>
          <p:cNvSpPr>
            <a:spLocks noChangeAspect="1" noChangeArrowheads="1"/>
          </p:cNvSpPr>
          <p:nvPr/>
        </p:nvSpPr>
        <p:spPr bwMode="auto">
          <a:xfrm>
            <a:off x="844497" y="-990600"/>
            <a:ext cx="2638425" cy="28098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rotWithShape="1">
          <a:blip r:embed="rId2"/>
          <a:srcRect b="8361"/>
          <a:stretch/>
        </p:blipFill>
        <p:spPr>
          <a:xfrm>
            <a:off x="3803289" y="191649"/>
            <a:ext cx="1722120" cy="2094854"/>
          </a:xfrm>
          <a:prstGeom prst="rect">
            <a:avLst/>
          </a:prstGeom>
        </p:spPr>
      </p:pic>
      <p:pic>
        <p:nvPicPr>
          <p:cNvPr id="13" name="Picture 12"/>
          <p:cNvPicPr>
            <a:picLocks noChangeAspect="1"/>
          </p:cNvPicPr>
          <p:nvPr/>
        </p:nvPicPr>
        <p:blipFill>
          <a:blip r:embed="rId3"/>
          <a:stretch>
            <a:fillRect/>
          </a:stretch>
        </p:blipFill>
        <p:spPr>
          <a:xfrm>
            <a:off x="6059214" y="68154"/>
            <a:ext cx="3048000" cy="2133600"/>
          </a:xfrm>
          <a:prstGeom prst="rect">
            <a:avLst/>
          </a:prstGeom>
        </p:spPr>
      </p:pic>
      <p:pic>
        <p:nvPicPr>
          <p:cNvPr id="14" name="Picture 13"/>
          <p:cNvPicPr>
            <a:picLocks noChangeAspect="1"/>
          </p:cNvPicPr>
          <p:nvPr/>
        </p:nvPicPr>
        <p:blipFill>
          <a:blip r:embed="rId4"/>
          <a:stretch>
            <a:fillRect/>
          </a:stretch>
        </p:blipFill>
        <p:spPr>
          <a:xfrm>
            <a:off x="0" y="4596477"/>
            <a:ext cx="3830259" cy="2261523"/>
          </a:xfrm>
          <a:prstGeom prst="rect">
            <a:avLst/>
          </a:prstGeom>
        </p:spPr>
      </p:pic>
      <p:pic>
        <p:nvPicPr>
          <p:cNvPr id="15" name="Picture 14"/>
          <p:cNvPicPr>
            <a:picLocks noChangeAspect="1"/>
          </p:cNvPicPr>
          <p:nvPr/>
        </p:nvPicPr>
        <p:blipFill>
          <a:blip r:embed="rId5"/>
          <a:stretch>
            <a:fillRect/>
          </a:stretch>
        </p:blipFill>
        <p:spPr>
          <a:xfrm>
            <a:off x="5415227" y="4403608"/>
            <a:ext cx="3524596" cy="2283691"/>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55000">
                        <a14:foregroundMark x1="48600" y1="39041" x2="47600" y2="42740"/>
                        <a14:foregroundMark x1="45400" y1="49041" x2="45000" y2="49315"/>
                        <a14:backgroundMark x1="5400" y1="28493" x2="4000" y2="40137"/>
                      </a14:backgroundRemoval>
                    </a14:imgEffect>
                  </a14:imgLayer>
                </a14:imgProps>
              </a:ext>
            </a:extLst>
          </a:blip>
          <a:srcRect r="45115"/>
          <a:stretch/>
        </p:blipFill>
        <p:spPr>
          <a:xfrm>
            <a:off x="4127885" y="4038600"/>
            <a:ext cx="1059886" cy="2819400"/>
          </a:xfrm>
          <a:prstGeom prst="rect">
            <a:avLst/>
          </a:prstGeom>
        </p:spPr>
      </p:pic>
      <p:pic>
        <p:nvPicPr>
          <p:cNvPr id="3074" name="Picture 2" descr="Image result for teacher dres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0785" y="2188307"/>
            <a:ext cx="1834476" cy="34369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ale teacher asi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969" y="35106"/>
            <a:ext cx="3436679" cy="22893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male teacher asia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969" y="35106"/>
            <a:ext cx="3436679" cy="22893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young male teach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1566" y="2185259"/>
            <a:ext cx="1880473" cy="259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2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38004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5688727" y="1872002"/>
            <a:ext cx="3657600" cy="4524315"/>
          </a:xfrm>
          <a:prstGeom prst="rect">
            <a:avLst/>
          </a:prstGeom>
          <a:noFill/>
        </p:spPr>
        <p:txBody>
          <a:bodyPr wrap="square" rtlCol="0">
            <a:spAutoFit/>
          </a:bodyPr>
          <a:lstStyle/>
          <a:p>
            <a:r>
              <a:rPr lang="en-US" b="1" dirty="0" smtClean="0">
                <a:latin typeface="+mj-lt"/>
                <a:ea typeface="Times New Roman" charset="0"/>
                <a:cs typeface="Times New Roman" charset="0"/>
              </a:rPr>
              <a:t>From JCPS:</a:t>
            </a:r>
          </a:p>
          <a:p>
            <a:endParaRPr lang="en-US" dirty="0">
              <a:latin typeface="+mj-lt"/>
              <a:ea typeface="Times New Roman" charset="0"/>
              <a:cs typeface="Times New Roman" charset="0"/>
            </a:endParaRPr>
          </a:p>
          <a:p>
            <a:r>
              <a:rPr lang="en-US" b="1" dirty="0" smtClean="0">
                <a:latin typeface="+mj-lt"/>
                <a:ea typeface="Times New Roman" charset="0"/>
                <a:cs typeface="Times New Roman" charset="0"/>
              </a:rPr>
              <a:t>Appropriate </a:t>
            </a:r>
            <a:r>
              <a:rPr lang="en-US" b="1" dirty="0">
                <a:latin typeface="+mj-lt"/>
                <a:ea typeface="Times New Roman" charset="0"/>
                <a:cs typeface="Times New Roman" charset="0"/>
              </a:rPr>
              <a:t>attire and a neat personal appearance are necessary to make a good impression on and to win the respect of the class and the school administration. </a:t>
            </a:r>
            <a:endParaRPr lang="en-US" b="1" dirty="0" smtClean="0">
              <a:latin typeface="+mj-lt"/>
              <a:ea typeface="Times New Roman" charset="0"/>
              <a:cs typeface="Times New Roman" charset="0"/>
            </a:endParaRPr>
          </a:p>
          <a:p>
            <a:endParaRPr lang="en-US" dirty="0">
              <a:latin typeface="+mj-lt"/>
              <a:ea typeface="Times New Roman" charset="0"/>
              <a:cs typeface="Times New Roman" charset="0"/>
            </a:endParaRPr>
          </a:p>
          <a:p>
            <a:r>
              <a:rPr lang="en-US" dirty="0" smtClean="0">
                <a:latin typeface="+mj-lt"/>
                <a:ea typeface="Times New Roman" charset="0"/>
                <a:cs typeface="Times New Roman" charset="0"/>
              </a:rPr>
              <a:t>Individual </a:t>
            </a:r>
            <a:r>
              <a:rPr lang="en-US" dirty="0">
                <a:latin typeface="+mj-lt"/>
                <a:ea typeface="Times New Roman" charset="0"/>
                <a:cs typeface="Times New Roman" charset="0"/>
              </a:rPr>
              <a:t>schools have established dress standards; however, professional dress is always appropriate. In most schools, </a:t>
            </a:r>
            <a:r>
              <a:rPr lang="en-US" b="1" dirty="0">
                <a:latin typeface="+mj-lt"/>
                <a:ea typeface="Times New Roman" charset="0"/>
                <a:cs typeface="Times New Roman" charset="0"/>
              </a:rPr>
              <a:t>sweatshirts, jeans, T- shirts, and sandals</a:t>
            </a:r>
            <a:r>
              <a:rPr lang="en-US" dirty="0">
                <a:latin typeface="+mj-lt"/>
                <a:ea typeface="Times New Roman" charset="0"/>
                <a:cs typeface="Times New Roman" charset="0"/>
              </a:rPr>
              <a:t> are not appropriate. </a:t>
            </a:r>
            <a:endParaRPr lang="en-US" dirty="0">
              <a:latin typeface="Times New Roman" charset="0"/>
              <a:ea typeface="Times New Roman" charset="0"/>
              <a:cs typeface="Times New Roman" charset="0"/>
            </a:endParaRPr>
          </a:p>
        </p:txBody>
      </p:sp>
      <p:sp>
        <p:nvSpPr>
          <p:cNvPr id="7" name="TextBox 6"/>
          <p:cNvSpPr txBox="1"/>
          <p:nvPr/>
        </p:nvSpPr>
        <p:spPr>
          <a:xfrm>
            <a:off x="1644820" y="298075"/>
            <a:ext cx="968535" cy="369332"/>
          </a:xfrm>
          <a:prstGeom prst="rect">
            <a:avLst/>
          </a:prstGeom>
          <a:noFill/>
        </p:spPr>
        <p:txBody>
          <a:bodyPr wrap="none" rtlCol="0">
            <a:spAutoFit/>
          </a:bodyPr>
          <a:lstStyle/>
          <a:p>
            <a:r>
              <a:rPr lang="en-US" b="1" dirty="0" smtClean="0"/>
              <a:t>Avoid: </a:t>
            </a:r>
            <a:endParaRPr lang="en-US" b="1" dirty="0"/>
          </a:p>
        </p:txBody>
      </p:sp>
      <p:pic>
        <p:nvPicPr>
          <p:cNvPr id="2050" name="Picture 2" descr="https://images.footballfanatics.com/FFImage/thumb.aspx?i=/productimages/_2495000/altimages/ff_2495679alt4_full.jpg&amp;w=600"/>
          <p:cNvPicPr>
            <a:picLocks noChangeAspect="1" noChangeArrowheads="1"/>
          </p:cNvPicPr>
          <p:nvPr/>
        </p:nvPicPr>
        <p:blipFill rotWithShape="1">
          <a:blip r:embed="rId2">
            <a:extLst>
              <a:ext uri="{28A0092B-C50C-407E-A947-70E740481C1C}">
                <a14:useLocalDpi xmlns:a14="http://schemas.microsoft.com/office/drawing/2010/main" val="0"/>
              </a:ext>
            </a:extLst>
          </a:blip>
          <a:srcRect l="16931" r="12996"/>
          <a:stretch/>
        </p:blipFill>
        <p:spPr bwMode="auto">
          <a:xfrm>
            <a:off x="119726" y="2880839"/>
            <a:ext cx="2370083" cy="33823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dia4.s-nbcnews.com/j/newscms/2017_35/1279264/leggings-today-170830-tease_9208ad6c0e4e123672495c7be566cd4d.social_share_1200x630_cent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593" b="-5305"/>
          <a:stretch/>
        </p:blipFill>
        <p:spPr bwMode="auto">
          <a:xfrm>
            <a:off x="202185" y="605969"/>
            <a:ext cx="2362200" cy="22748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fashionlouisianastateuniversityhistory.files.wordpress.com/2018/12/average-lampshading.png?w=7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844" y="604558"/>
            <a:ext cx="2615893" cy="16210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thrownaskew.com/wp-content/uploads/2019/06/mens-dri-fit-dna-floral-basketball-shorts-university-redwhite-nike-short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058" r="25301"/>
          <a:stretch/>
        </p:blipFill>
        <p:spPr bwMode="auto">
          <a:xfrm>
            <a:off x="3632017" y="2301825"/>
            <a:ext cx="1879965" cy="38649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2390221" y="2838857"/>
            <a:ext cx="1316372" cy="3200400"/>
          </a:xfrm>
          <a:prstGeom prst="rect">
            <a:avLst/>
          </a:prstGeom>
        </p:spPr>
      </p:pic>
    </p:spTree>
    <p:extLst>
      <p:ext uri="{BB962C8B-B14F-4D97-AF65-F5344CB8AC3E}">
        <p14:creationId xmlns:p14="http://schemas.microsoft.com/office/powerpoint/2010/main" val="1508583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Log Everything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990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98" y="533400"/>
            <a:ext cx="7524003" cy="970450"/>
          </a:xfrm>
        </p:spPr>
        <p:txBody>
          <a:bodyPr/>
          <a:lstStyle/>
          <a:p>
            <a:pPr algn="ctr"/>
            <a:r>
              <a:rPr lang="en-US" sz="4400" dirty="0" smtClean="0">
                <a:effectLst>
                  <a:outerShdw blurRad="38100" dist="38100" dir="2700000" algn="tl">
                    <a:srgbClr val="000000">
                      <a:alpha val="43137"/>
                    </a:srgbClr>
                  </a:outerShdw>
                </a:effectLst>
              </a:rPr>
              <a:t>State of Kentucky Requirements</a:t>
            </a:r>
            <a:endParaRPr lang="en-US" sz="4400"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0" y="2286000"/>
            <a:ext cx="4724400" cy="3695700"/>
          </a:xfrm>
        </p:spPr>
      </p:pic>
      <p:pic>
        <p:nvPicPr>
          <p:cNvPr id="5" name="Picture 4"/>
          <p:cNvPicPr>
            <a:picLocks noChangeAspect="1"/>
          </p:cNvPicPr>
          <p:nvPr/>
        </p:nvPicPr>
        <p:blipFill>
          <a:blip r:embed="rId3"/>
          <a:stretch>
            <a:fillRect/>
          </a:stretch>
        </p:blipFill>
        <p:spPr>
          <a:xfrm>
            <a:off x="4470400" y="3200400"/>
            <a:ext cx="4673600" cy="3657600"/>
          </a:xfrm>
          <a:prstGeom prst="rect">
            <a:avLst/>
          </a:prstGeom>
        </p:spPr>
      </p:pic>
      <p:sp>
        <p:nvSpPr>
          <p:cNvPr id="7" name="Right Arrow 6"/>
          <p:cNvSpPr/>
          <p:nvPr/>
        </p:nvSpPr>
        <p:spPr>
          <a:xfrm>
            <a:off x="5105400" y="2057400"/>
            <a:ext cx="7620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92613" y="1880385"/>
            <a:ext cx="2362200" cy="923330"/>
          </a:xfrm>
          <a:prstGeom prst="rect">
            <a:avLst/>
          </a:prstGeom>
          <a:noFill/>
        </p:spPr>
        <p:txBody>
          <a:bodyPr wrap="square" rtlCol="0">
            <a:spAutoFit/>
          </a:bodyPr>
          <a:lstStyle/>
          <a:p>
            <a:r>
              <a:rPr lang="en-US" dirty="0" smtClean="0"/>
              <a:t>This all means you need to save proof of your hours</a:t>
            </a:r>
            <a:endParaRPr lang="en-US" dirty="0"/>
          </a:p>
        </p:txBody>
      </p:sp>
    </p:spTree>
    <p:extLst>
      <p:ext uri="{BB962C8B-B14F-4D97-AF65-F5344CB8AC3E}">
        <p14:creationId xmlns:p14="http://schemas.microsoft.com/office/powerpoint/2010/main" val="104682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Log </a:t>
            </a:r>
            <a:r>
              <a:rPr lang="en-US" u="sng" dirty="0" smtClean="0"/>
              <a:t>everything</a:t>
            </a:r>
            <a:endParaRPr lang="en-US" u="sng"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6" name="TextBox 5"/>
          <p:cNvSpPr txBox="1"/>
          <p:nvPr/>
        </p:nvSpPr>
        <p:spPr>
          <a:xfrm>
            <a:off x="7115989" y="5315366"/>
            <a:ext cx="2188160" cy="1323439"/>
          </a:xfrm>
          <a:prstGeom prst="rect">
            <a:avLst/>
          </a:prstGeom>
          <a:noFill/>
        </p:spPr>
        <p:txBody>
          <a:bodyPr wrap="square" rtlCol="0">
            <a:spAutoFit/>
          </a:bodyPr>
          <a:lstStyle/>
          <a:p>
            <a:r>
              <a:rPr lang="en-US" sz="1600" b="1" dirty="0" smtClean="0">
                <a:solidFill>
                  <a:srgbClr val="FF0000"/>
                </a:solidFill>
              </a:rPr>
              <a:t>This form is available </a:t>
            </a:r>
            <a:r>
              <a:rPr lang="en-US" sz="1600" b="1" dirty="0" smtClean="0">
                <a:solidFill>
                  <a:srgbClr val="FF0000"/>
                </a:solidFill>
              </a:rPr>
              <a:t>from the placement coordinator </a:t>
            </a:r>
            <a:r>
              <a:rPr lang="en-US" sz="1600" b="1" u="sng" dirty="0" smtClean="0">
                <a:solidFill>
                  <a:srgbClr val="FF0000"/>
                </a:solidFill>
              </a:rPr>
              <a:t>OR</a:t>
            </a:r>
            <a:r>
              <a:rPr lang="en-US" sz="1600" b="1" dirty="0" smtClean="0">
                <a:solidFill>
                  <a:srgbClr val="FF0000"/>
                </a:solidFill>
              </a:rPr>
              <a:t> the OEDCP website.</a:t>
            </a:r>
            <a:endParaRPr lang="en-US" sz="1600" b="1" dirty="0">
              <a:solidFill>
                <a:srgbClr val="FF0000"/>
              </a:solidFill>
            </a:endParaRPr>
          </a:p>
        </p:txBody>
      </p:sp>
      <p:pic>
        <p:nvPicPr>
          <p:cNvPr id="7" name="Picture 6"/>
          <p:cNvPicPr>
            <a:picLocks noChangeAspect="1"/>
          </p:cNvPicPr>
          <p:nvPr/>
        </p:nvPicPr>
        <p:blipFill>
          <a:blip r:embed="rId2"/>
          <a:stretch>
            <a:fillRect/>
          </a:stretch>
        </p:blipFill>
        <p:spPr>
          <a:xfrm>
            <a:off x="163721" y="1417638"/>
            <a:ext cx="6792119" cy="5266306"/>
          </a:xfrm>
          <a:prstGeom prst="rect">
            <a:avLst/>
          </a:prstGeom>
        </p:spPr>
      </p:pic>
      <p:sp>
        <p:nvSpPr>
          <p:cNvPr id="9" name="TextBox 8"/>
          <p:cNvSpPr txBox="1"/>
          <p:nvPr/>
        </p:nvSpPr>
        <p:spPr>
          <a:xfrm>
            <a:off x="6919981" y="1933689"/>
            <a:ext cx="218816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Fill out ALL boxes</a:t>
            </a:r>
          </a:p>
          <a:p>
            <a:pPr marL="285750" indent="-285750">
              <a:buFont typeface="Arial" panose="020B0604020202020204" pitchFamily="34" charset="0"/>
              <a:buChar char="•"/>
            </a:pPr>
            <a:r>
              <a:rPr lang="en-US" b="1" dirty="0" smtClean="0"/>
              <a:t>Infinite campus number </a:t>
            </a:r>
            <a:r>
              <a:rPr lang="en-US" b="1" u="sng" dirty="0" smtClean="0"/>
              <a:t>not </a:t>
            </a:r>
            <a:r>
              <a:rPr lang="en-US" b="1" dirty="0" smtClean="0"/>
              <a:t>required at this stage</a:t>
            </a:r>
          </a:p>
          <a:p>
            <a:pPr marL="285750" indent="-285750">
              <a:buFont typeface="Arial" panose="020B0604020202020204" pitchFamily="34" charset="0"/>
              <a:buChar char="•"/>
            </a:pPr>
            <a:r>
              <a:rPr lang="en-US" b="1" dirty="0" smtClean="0"/>
              <a:t>Make sure you include letter of activity performed (it will likely be B – observation)</a:t>
            </a:r>
            <a:endParaRPr lang="en-US" b="1" dirty="0"/>
          </a:p>
        </p:txBody>
      </p:sp>
    </p:spTree>
    <p:extLst>
      <p:ext uri="{BB962C8B-B14F-4D97-AF65-F5344CB8AC3E}">
        <p14:creationId xmlns:p14="http://schemas.microsoft.com/office/powerpoint/2010/main" val="326037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8" y="1676400"/>
            <a:ext cx="8077200" cy="609600"/>
          </a:xfrm>
        </p:spPr>
        <p:txBody>
          <a:bodyPr/>
          <a:lstStyle/>
          <a:p>
            <a:pPr algn="ctr"/>
            <a:r>
              <a:rPr lang="en-US" sz="4800" dirty="0" smtClean="0">
                <a:effectLst>
                  <a:outerShdw blurRad="38100" dist="38100" dir="2700000" algn="tl">
                    <a:srgbClr val="000000">
                      <a:alpha val="43137"/>
                    </a:srgbClr>
                  </a:outerShdw>
                </a:effectLst>
              </a:rPr>
              <a:t>Scan or make copies of all logs – you will need them later!</a:t>
            </a:r>
            <a:endParaRPr lang="en-US" sz="4800" dirty="0">
              <a:effectLst>
                <a:outerShdw blurRad="38100" dist="38100" dir="2700000" algn="tl">
                  <a:srgbClr val="000000">
                    <a:alpha val="43137"/>
                  </a:srgbClr>
                </a:outerShdw>
              </a:effectLst>
            </a:endParaRPr>
          </a:p>
        </p:txBody>
      </p:sp>
      <p:sp>
        <p:nvSpPr>
          <p:cNvPr id="6" name="TextBox 5"/>
          <p:cNvSpPr txBox="1"/>
          <p:nvPr/>
        </p:nvSpPr>
        <p:spPr>
          <a:xfrm>
            <a:off x="5651361" y="2667000"/>
            <a:ext cx="3528498"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If you lose them, you will have to do your hours AGAIN</a:t>
            </a:r>
          </a:p>
          <a:p>
            <a:pPr marL="285750" indent="-285750">
              <a:buFont typeface="Arial" panose="020B0604020202020204" pitchFamily="34" charset="0"/>
              <a:buChar char="•"/>
            </a:pPr>
            <a:r>
              <a:rPr lang="en-US" b="1" dirty="0" smtClean="0"/>
              <a:t>Recommended apps:</a:t>
            </a:r>
          </a:p>
          <a:p>
            <a:pPr marL="742950" lvl="1" indent="-285750">
              <a:buFont typeface="Arial" panose="020B0604020202020204" pitchFamily="34" charset="0"/>
              <a:buChar char="•"/>
            </a:pPr>
            <a:r>
              <a:rPr lang="en-US" b="1" dirty="0" err="1" smtClean="0"/>
              <a:t>CamScanner</a:t>
            </a:r>
            <a:endParaRPr lang="en-US" b="1" dirty="0" smtClean="0"/>
          </a:p>
          <a:p>
            <a:pPr marL="742950" lvl="1" indent="-285750">
              <a:buFont typeface="Arial" panose="020B0604020202020204" pitchFamily="34" charset="0"/>
              <a:buChar char="•"/>
            </a:pPr>
            <a:r>
              <a:rPr lang="en-US" b="1" dirty="0" smtClean="0"/>
              <a:t>Notes app (iPhone)</a:t>
            </a:r>
          </a:p>
          <a:p>
            <a:pPr marL="742950" lvl="1" indent="-285750">
              <a:buFont typeface="Arial" panose="020B0604020202020204" pitchFamily="34" charset="0"/>
              <a:buChar char="•"/>
            </a:pPr>
            <a:r>
              <a:rPr lang="en-US" b="1" dirty="0" smtClean="0"/>
              <a:t>Just use camera</a:t>
            </a:r>
          </a:p>
          <a:p>
            <a:pPr marL="742950" lvl="1" indent="-285750">
              <a:buFont typeface="Arial" panose="020B0604020202020204" pitchFamily="34" charset="0"/>
              <a:buChar char="•"/>
            </a:pPr>
            <a:r>
              <a:rPr lang="en-US" b="1" dirty="0" smtClean="0"/>
              <a:t>Scanner</a:t>
            </a:r>
            <a:endParaRPr lang="en-US" b="1" dirty="0"/>
          </a:p>
        </p:txBody>
      </p:sp>
      <p:pic>
        <p:nvPicPr>
          <p:cNvPr id="1026" name="Picture 2" descr="https://www.techjeny.org/wp-content/uploads/2017/08/iScanner-PDF-Document-Scanner-App.png"/>
          <p:cNvPicPr>
            <a:picLocks noChangeAspect="1" noChangeArrowheads="1"/>
          </p:cNvPicPr>
          <p:nvPr/>
        </p:nvPicPr>
        <p:blipFill rotWithShape="1">
          <a:blip r:embed="rId2">
            <a:extLst>
              <a:ext uri="{28A0092B-C50C-407E-A947-70E740481C1C}">
                <a14:useLocalDpi xmlns:a14="http://schemas.microsoft.com/office/drawing/2010/main" val="0"/>
              </a:ext>
            </a:extLst>
          </a:blip>
          <a:srcRect t="11905"/>
          <a:stretch/>
        </p:blipFill>
        <p:spPr bwMode="auto">
          <a:xfrm>
            <a:off x="76200" y="2819400"/>
            <a:ext cx="555268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1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4038600" cy="772076"/>
          </a:xfrm>
        </p:spPr>
        <p:txBody>
          <a:bodyPr>
            <a:noAutofit/>
          </a:bodyPr>
          <a:lstStyle/>
          <a:p>
            <a:r>
              <a:rPr lang="en-US" sz="7200" b="1" dirty="0" smtClean="0">
                <a:effectLst>
                  <a:outerShdw blurRad="38100" dist="38100" dir="2700000" algn="tl">
                    <a:srgbClr val="000000">
                      <a:alpha val="43137"/>
                    </a:srgbClr>
                  </a:outerShdw>
                </a:effectLst>
              </a:rPr>
              <a:t>KFETS</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524000"/>
            <a:ext cx="8458200" cy="5638800"/>
          </a:xfrm>
        </p:spPr>
        <p:txBody>
          <a:bodyPr>
            <a:normAutofit/>
          </a:bodyPr>
          <a:lstStyle/>
          <a:p>
            <a:r>
              <a:rPr lang="en-US" dirty="0" smtClean="0"/>
              <a:t>“</a:t>
            </a:r>
            <a:r>
              <a:rPr lang="en-US" sz="1600" dirty="0" smtClean="0"/>
              <a:t>The </a:t>
            </a:r>
            <a:r>
              <a:rPr lang="en-US" sz="1600" dirty="0"/>
              <a:t>Kentucky Field Experience Tracking System (KFETS) is an online application for tracking field experiences of teacher candidates enrolled in a Kentucky teacher preparation program and students who plan to enroll in a teacher preparation program in Kentucky. Candidates in Kentucky are required to complete a minimum of 200 field experience hours prior to student teaching</a:t>
            </a:r>
            <a:r>
              <a:rPr lang="en-US" sz="1600" dirty="0" smtClean="0"/>
              <a:t>.” </a:t>
            </a:r>
            <a:r>
              <a:rPr lang="en-US" sz="1200" dirty="0" smtClean="0"/>
              <a:t>(EPSB, 2014)</a:t>
            </a:r>
          </a:p>
          <a:p>
            <a:r>
              <a:rPr lang="en-US" sz="1600" dirty="0" smtClean="0"/>
              <a:t>EDTP 107 and EDTP 201 Students</a:t>
            </a:r>
          </a:p>
          <a:p>
            <a:pPr lvl="1"/>
            <a:r>
              <a:rPr lang="en-US" sz="1400" b="1" dirty="0" smtClean="0"/>
              <a:t>PLEASE KEEP YOUR ACTIVITY LOGS IN A SAFE (VERY SAFE) PLACE.  IF YOU DO NOT HAVE THE INFORMATION ON THESE LOGS, THE HOURS WILL NEED TO BE REPEATED BEFORE YOU APPLY FOR TEACHER CANDIDATE (STUDENT TEACHING) STATUS.</a:t>
            </a:r>
          </a:p>
          <a:p>
            <a:pPr lvl="2"/>
            <a:r>
              <a:rPr lang="en-US" sz="1200" b="1" dirty="0" smtClean="0"/>
              <a:t>Copies must be kept by you! We do not keep logs at the OEDCP, and your professor does not keep logs. </a:t>
            </a:r>
          </a:p>
          <a:p>
            <a:pPr lvl="2"/>
            <a:r>
              <a:rPr lang="en-US" sz="1200" b="1" dirty="0">
                <a:hlinkClick r:id="rId2"/>
              </a:rPr>
              <a:t>http://</a:t>
            </a:r>
            <a:r>
              <a:rPr lang="en-US" sz="1200" b="1" dirty="0" smtClean="0">
                <a:hlinkClick r:id="rId2"/>
              </a:rPr>
              <a:t>louisville.edu/education/field-placement/forms/log-record-field-experiences-updated-fall-17.pdf</a:t>
            </a:r>
            <a:endParaRPr lang="en-US" sz="1200" b="1" dirty="0" smtClean="0"/>
          </a:p>
          <a:p>
            <a:r>
              <a:rPr lang="en-US" sz="1600" dirty="0" smtClean="0"/>
              <a:t>For further information</a:t>
            </a:r>
            <a:r>
              <a:rPr lang="en-US" sz="1600" dirty="0"/>
              <a:t>, please visit the </a:t>
            </a:r>
            <a:r>
              <a:rPr lang="en-US" sz="1600" dirty="0" smtClean="0"/>
              <a:t>OEDCP website </a:t>
            </a:r>
            <a:r>
              <a:rPr lang="en-US" sz="1600" dirty="0"/>
              <a:t>at </a:t>
            </a:r>
            <a:r>
              <a:rPr lang="en-US" sz="1600" dirty="0">
                <a:hlinkClick r:id="rId3"/>
              </a:rPr>
              <a:t>http://</a:t>
            </a:r>
            <a:r>
              <a:rPr lang="en-US" sz="1600" dirty="0" smtClean="0">
                <a:hlinkClick r:id="rId3"/>
              </a:rPr>
              <a:t>louisville.edu/education/field-placement/state-requirements</a:t>
            </a:r>
            <a:r>
              <a:rPr lang="en-US" sz="1600" dirty="0" smtClean="0"/>
              <a:t> or email </a:t>
            </a:r>
            <a:r>
              <a:rPr lang="en-US" sz="1600" dirty="0" err="1" smtClean="0"/>
              <a:t>denise.townsend@louisville.edu</a:t>
            </a:r>
            <a:endParaRPr lang="en-US" sz="1600" dirty="0"/>
          </a:p>
        </p:txBody>
      </p:sp>
      <p:sp>
        <p:nvSpPr>
          <p:cNvPr id="4" name="TextBox 3"/>
          <p:cNvSpPr txBox="1"/>
          <p:nvPr/>
        </p:nvSpPr>
        <p:spPr>
          <a:xfrm>
            <a:off x="4038600" y="395473"/>
            <a:ext cx="3352800" cy="1477328"/>
          </a:xfrm>
          <a:prstGeom prst="rect">
            <a:avLst/>
          </a:prstGeom>
          <a:noFill/>
        </p:spPr>
        <p:txBody>
          <a:bodyPr wrap="square" rtlCol="0">
            <a:spAutoFit/>
          </a:bodyPr>
          <a:lstStyle/>
          <a:p>
            <a:r>
              <a:rPr lang="en-US" b="1" dirty="0" smtClean="0">
                <a:solidFill>
                  <a:srgbClr val="FF0000"/>
                </a:solidFill>
              </a:rPr>
              <a:t>** Note, in 107/201 you will </a:t>
            </a:r>
            <a:r>
              <a:rPr lang="en-US" b="1" u="sng" dirty="0" smtClean="0">
                <a:solidFill>
                  <a:srgbClr val="FF0000"/>
                </a:solidFill>
              </a:rPr>
              <a:t>not</a:t>
            </a:r>
            <a:r>
              <a:rPr lang="en-US" b="1" dirty="0" smtClean="0">
                <a:solidFill>
                  <a:srgbClr val="FF0000"/>
                </a:solidFill>
              </a:rPr>
              <a:t> need to log these hours yet; this slide is more of an FYI of what’s to come in future courses</a:t>
            </a:r>
            <a:endParaRPr lang="en-US" b="1" dirty="0">
              <a:solidFill>
                <a:srgbClr val="FF0000"/>
              </a:solidFill>
            </a:endParaRPr>
          </a:p>
        </p:txBody>
      </p:sp>
    </p:spTree>
    <p:extLst>
      <p:ext uri="{BB962C8B-B14F-4D97-AF65-F5344CB8AC3E}">
        <p14:creationId xmlns:p14="http://schemas.microsoft.com/office/powerpoint/2010/main" val="369722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381000"/>
            <a:ext cx="7162800" cy="5943600"/>
          </a:xfrm>
        </p:spPr>
        <p:txBody>
          <a:bodyPr>
            <a:normAutofit/>
          </a:bodyPr>
          <a:lstStyle/>
          <a:p>
            <a:pPr lvl="0"/>
            <a:r>
              <a:rPr lang="en-US" sz="2400" b="1" dirty="0" smtClean="0"/>
              <a:t>EDTP 107:</a:t>
            </a:r>
          </a:p>
          <a:p>
            <a:pPr lvl="1"/>
            <a:r>
              <a:rPr lang="en-US" sz="2000" dirty="0" smtClean="0"/>
              <a:t>Your placements will be </a:t>
            </a:r>
            <a:r>
              <a:rPr lang="en-US" sz="2000" b="1" dirty="0"/>
              <a:t>7 hours </a:t>
            </a:r>
            <a:r>
              <a:rPr lang="en-US" sz="2000" dirty="0" smtClean="0"/>
              <a:t>for EACH session. You will also have one additional hour of placement at the Early Learning Campus that will be scheduled for you to attend by your professor, with your class. This means a </a:t>
            </a:r>
            <a:r>
              <a:rPr lang="en-US" sz="2000" b="1" dirty="0" smtClean="0"/>
              <a:t>total </a:t>
            </a:r>
            <a:r>
              <a:rPr lang="en-US" sz="2000" dirty="0" smtClean="0"/>
              <a:t>field placement requirement for you is </a:t>
            </a:r>
            <a:r>
              <a:rPr lang="en-US" sz="2000" b="1" dirty="0" smtClean="0"/>
              <a:t>15 hours</a:t>
            </a:r>
            <a:r>
              <a:rPr lang="en-US" sz="2000" dirty="0"/>
              <a:t>.</a:t>
            </a:r>
            <a:endParaRPr lang="en-US" sz="2000" b="1" dirty="0" smtClean="0"/>
          </a:p>
          <a:p>
            <a:pPr lvl="0"/>
            <a:r>
              <a:rPr lang="en-US" sz="2400" b="1" dirty="0" smtClean="0"/>
              <a:t>EDTP 201:</a:t>
            </a:r>
          </a:p>
          <a:p>
            <a:pPr lvl="1"/>
            <a:r>
              <a:rPr lang="en-US" sz="2000" dirty="0"/>
              <a:t>Your placements will be </a:t>
            </a:r>
            <a:r>
              <a:rPr lang="en-US" sz="2000" b="1" dirty="0" smtClean="0"/>
              <a:t>9 </a:t>
            </a:r>
            <a:r>
              <a:rPr lang="en-US" sz="2000" b="1" dirty="0"/>
              <a:t>hours </a:t>
            </a:r>
            <a:r>
              <a:rPr lang="en-US" sz="2000" dirty="0"/>
              <a:t>for EACH </a:t>
            </a:r>
            <a:r>
              <a:rPr lang="en-US" sz="2000" dirty="0" smtClean="0"/>
              <a:t>session</a:t>
            </a:r>
            <a:r>
              <a:rPr lang="en-US" sz="2000" dirty="0"/>
              <a:t>. </a:t>
            </a:r>
            <a:r>
              <a:rPr lang="en-US" sz="2000" dirty="0" smtClean="0"/>
              <a:t>This </a:t>
            </a:r>
            <a:r>
              <a:rPr lang="en-US" sz="2000" dirty="0"/>
              <a:t>means a </a:t>
            </a:r>
            <a:r>
              <a:rPr lang="en-US" sz="2000" b="1" dirty="0"/>
              <a:t>total </a:t>
            </a:r>
            <a:r>
              <a:rPr lang="en-US" sz="2000" dirty="0"/>
              <a:t>field placement requirement for </a:t>
            </a:r>
            <a:r>
              <a:rPr lang="en-US" sz="2000" dirty="0" smtClean="0"/>
              <a:t>you is </a:t>
            </a:r>
            <a:r>
              <a:rPr lang="en-US" sz="2000" b="1" dirty="0" smtClean="0"/>
              <a:t>18 hours</a:t>
            </a:r>
            <a:r>
              <a:rPr lang="en-US" sz="2000" dirty="0" smtClean="0"/>
              <a:t>.</a:t>
            </a:r>
            <a:endParaRPr lang="en-US" sz="2000" b="1" dirty="0" smtClean="0"/>
          </a:p>
          <a:p>
            <a:pPr lvl="1"/>
            <a:r>
              <a:rPr lang="en-US" sz="2000" dirty="0" smtClean="0"/>
              <a:t>You are </a:t>
            </a:r>
            <a:r>
              <a:rPr lang="en-US" sz="2000" b="1" dirty="0" smtClean="0"/>
              <a:t>NOT</a:t>
            </a:r>
            <a:r>
              <a:rPr lang="en-US" sz="2000" dirty="0" smtClean="0"/>
              <a:t> permitted to complete any of your specified hours outside of the outlined session times.</a:t>
            </a:r>
            <a:endParaRPr lang="en-US" sz="2000" dirty="0"/>
          </a:p>
        </p:txBody>
      </p:sp>
    </p:spTree>
    <p:extLst>
      <p:ext uri="{BB962C8B-B14F-4D97-AF65-F5344CB8AC3E}">
        <p14:creationId xmlns:p14="http://schemas.microsoft.com/office/powerpoint/2010/main" val="2434477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08377" cy="704341"/>
          </a:xfrm>
        </p:spPr>
        <p:txBody>
          <a:bodyPr/>
          <a:lstStyle/>
          <a:p>
            <a:r>
              <a:rPr lang="en-US" b="1" dirty="0">
                <a:effectLst>
                  <a:outerShdw blurRad="38100" dist="38100" dir="2700000" algn="tl">
                    <a:srgbClr val="000000">
                      <a:alpha val="43137"/>
                    </a:srgbClr>
                  </a:outerShdw>
                </a:effectLst>
              </a:rPr>
              <a:t>KFETS</a:t>
            </a:r>
            <a:endParaRPr lang="en-US" dirty="0">
              <a:effectLst>
                <a:outerShdw blurRad="38100" dist="38100" dir="2700000" algn="tl">
                  <a:srgbClr val="000000">
                    <a:alpha val="43137"/>
                  </a:srgbClr>
                </a:outerShdw>
              </a:effectLst>
            </a:endParaRPr>
          </a:p>
        </p:txBody>
      </p:sp>
      <p:pic>
        <p:nvPicPr>
          <p:cNvPr id="5" name="Content Placeholder 3"/>
          <p:cNvPicPr>
            <a:picLocks noChangeAspect="1"/>
          </p:cNvPicPr>
          <p:nvPr/>
        </p:nvPicPr>
        <p:blipFill>
          <a:blip r:embed="rId2"/>
          <a:srcRect l="-9986" r="-9986"/>
          <a:stretch>
            <a:fillRect/>
          </a:stretch>
        </p:blipFill>
        <p:spPr>
          <a:xfrm>
            <a:off x="-457200" y="1371600"/>
            <a:ext cx="6921358" cy="4191000"/>
          </a:xfrm>
          <a:prstGeom prst="rect">
            <a:avLst/>
          </a:prstGeom>
        </p:spPr>
      </p:pic>
      <p:sp>
        <p:nvSpPr>
          <p:cNvPr id="3" name="TextBox 2"/>
          <p:cNvSpPr txBox="1"/>
          <p:nvPr/>
        </p:nvSpPr>
        <p:spPr>
          <a:xfrm>
            <a:off x="436179" y="6172200"/>
            <a:ext cx="5359929" cy="369332"/>
          </a:xfrm>
          <a:prstGeom prst="rect">
            <a:avLst/>
          </a:prstGeom>
          <a:noFill/>
        </p:spPr>
        <p:txBody>
          <a:bodyPr wrap="none" rtlCol="0">
            <a:spAutoFit/>
          </a:bodyPr>
          <a:lstStyle/>
          <a:p>
            <a:r>
              <a:rPr lang="en-US" dirty="0">
                <a:latin typeface="Times New Roman" charset="0"/>
                <a:ea typeface="Times New Roman" charset="0"/>
                <a:cs typeface="Times New Roman" charset="0"/>
              </a:rPr>
              <a:t>https://</a:t>
            </a:r>
            <a:r>
              <a:rPr lang="en-US" dirty="0" err="1">
                <a:latin typeface="Times New Roman" charset="0"/>
                <a:ea typeface="Times New Roman" charset="0"/>
                <a:cs typeface="Times New Roman" charset="0"/>
              </a:rPr>
              <a:t>wd.kyepsb.net</a:t>
            </a:r>
            <a:r>
              <a:rPr lang="en-US" dirty="0">
                <a:latin typeface="Times New Roman" charset="0"/>
                <a:ea typeface="Times New Roman" charset="0"/>
                <a:cs typeface="Times New Roman" charset="0"/>
              </a:rPr>
              <a:t>/</a:t>
            </a:r>
            <a:r>
              <a:rPr lang="en-US" dirty="0" err="1">
                <a:latin typeface="Times New Roman" charset="0"/>
                <a:ea typeface="Times New Roman" charset="0"/>
                <a:cs typeface="Times New Roman" charset="0"/>
              </a:rPr>
              <a:t>Epsb.WebApps</a:t>
            </a:r>
            <a:r>
              <a:rPr lang="en-US" dirty="0">
                <a:latin typeface="Times New Roman" charset="0"/>
                <a:ea typeface="Times New Roman" charset="0"/>
                <a:cs typeface="Times New Roman" charset="0"/>
              </a:rPr>
              <a:t>/Login/</a:t>
            </a:r>
            <a:r>
              <a:rPr lang="en-US" dirty="0" err="1">
                <a:latin typeface="Times New Roman" charset="0"/>
                <a:ea typeface="Times New Roman" charset="0"/>
                <a:cs typeface="Times New Roman" charset="0"/>
              </a:rPr>
              <a:t>Login.aspx</a:t>
            </a:r>
            <a:endParaRPr lang="en-US" dirty="0">
              <a:latin typeface="Times New Roman" charset="0"/>
              <a:ea typeface="Times New Roman" charset="0"/>
              <a:cs typeface="Times New Roman" charset="0"/>
            </a:endParaRPr>
          </a:p>
        </p:txBody>
      </p:sp>
      <p:sp>
        <p:nvSpPr>
          <p:cNvPr id="6" name="TextBox 5"/>
          <p:cNvSpPr txBox="1"/>
          <p:nvPr/>
        </p:nvSpPr>
        <p:spPr>
          <a:xfrm>
            <a:off x="6019800" y="2575395"/>
            <a:ext cx="3352800" cy="1477328"/>
          </a:xfrm>
          <a:prstGeom prst="rect">
            <a:avLst/>
          </a:prstGeom>
          <a:noFill/>
        </p:spPr>
        <p:txBody>
          <a:bodyPr wrap="square" rtlCol="0">
            <a:spAutoFit/>
          </a:bodyPr>
          <a:lstStyle/>
          <a:p>
            <a:r>
              <a:rPr lang="en-US" b="1" dirty="0" smtClean="0">
                <a:solidFill>
                  <a:srgbClr val="FF0000"/>
                </a:solidFill>
              </a:rPr>
              <a:t>** Note, in 107/201 you will not need to log these hours yet; this slide is more of an FYI of what’s to come in future courses</a:t>
            </a:r>
            <a:endParaRPr lang="en-US" b="1" dirty="0">
              <a:solidFill>
                <a:srgbClr val="FF0000"/>
              </a:solidFill>
            </a:endParaRPr>
          </a:p>
        </p:txBody>
      </p:sp>
    </p:spTree>
    <p:extLst>
      <p:ext uri="{BB962C8B-B14F-4D97-AF65-F5344CB8AC3E}">
        <p14:creationId xmlns:p14="http://schemas.microsoft.com/office/powerpoint/2010/main" val="136229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1" y="228600"/>
            <a:ext cx="6508377" cy="1143000"/>
          </a:xfrm>
        </p:spPr>
        <p:txBody>
          <a:bodyPr/>
          <a:lstStyle/>
          <a:p>
            <a:r>
              <a:rPr lang="en-US" sz="5400" dirty="0" smtClean="0"/>
              <a:t>Questions?</a:t>
            </a:r>
            <a:endParaRPr lang="en-US" sz="5400" dirty="0"/>
          </a:p>
        </p:txBody>
      </p:sp>
      <p:sp>
        <p:nvSpPr>
          <p:cNvPr id="3" name="Content Placeholder 2"/>
          <p:cNvSpPr>
            <a:spLocks noGrp="1"/>
          </p:cNvSpPr>
          <p:nvPr>
            <p:ph idx="1"/>
          </p:nvPr>
        </p:nvSpPr>
        <p:spPr>
          <a:xfrm>
            <a:off x="838200" y="2133600"/>
            <a:ext cx="6508377" cy="4495800"/>
          </a:xfrm>
        </p:spPr>
        <p:txBody>
          <a:bodyPr>
            <a:normAutofit/>
          </a:bodyPr>
          <a:lstStyle/>
          <a:p>
            <a:r>
              <a:rPr lang="en-US" dirty="0"/>
              <a:t>Contact the current placement </a:t>
            </a:r>
            <a:r>
              <a:rPr lang="en-US" dirty="0" smtClean="0"/>
              <a:t>coordinator</a:t>
            </a:r>
            <a:endParaRPr lang="en-US" dirty="0" smtClean="0"/>
          </a:p>
          <a:p>
            <a:r>
              <a:rPr lang="en-US" dirty="0" smtClean="0"/>
              <a:t>Cody </a:t>
            </a:r>
            <a:r>
              <a:rPr lang="en-US" dirty="0" err="1" smtClean="0"/>
              <a:t>Windhorst</a:t>
            </a:r>
            <a:r>
              <a:rPr lang="en-US" dirty="0" smtClean="0"/>
              <a:t> (</a:t>
            </a:r>
            <a:r>
              <a:rPr lang="en-US" dirty="0" smtClean="0">
                <a:solidFill>
                  <a:schemeClr val="tx1"/>
                </a:solidFill>
                <a:hlinkClick r:id="rId2"/>
              </a:rPr>
              <a:t>cody.hinton@louisville.edu)</a:t>
            </a:r>
            <a:endParaRPr lang="en-US" dirty="0" smtClean="0">
              <a:solidFill>
                <a:schemeClr val="tx1"/>
              </a:solidFill>
            </a:endParaRPr>
          </a:p>
          <a:p>
            <a:pPr lvl="1"/>
            <a:r>
              <a:rPr lang="en-US" dirty="0" smtClean="0"/>
              <a:t>OEDCP </a:t>
            </a:r>
            <a:r>
              <a:rPr lang="en-US" dirty="0" smtClean="0"/>
              <a:t>Director</a:t>
            </a:r>
          </a:p>
          <a:p>
            <a:r>
              <a:rPr lang="en-US" dirty="0" smtClean="0"/>
              <a:t>Denise Townsend (</a:t>
            </a:r>
            <a:r>
              <a:rPr lang="en-US" dirty="0" smtClean="0">
                <a:hlinkClick r:id="rId3"/>
              </a:rPr>
              <a:t>denise.townsend@louisville.edu</a:t>
            </a:r>
            <a:r>
              <a:rPr lang="en-US" dirty="0" smtClean="0"/>
              <a:t> )</a:t>
            </a:r>
          </a:p>
          <a:p>
            <a:pPr lvl="1"/>
            <a:r>
              <a:rPr lang="en-US" dirty="0" smtClean="0"/>
              <a:t>Assessment Specialist </a:t>
            </a:r>
          </a:p>
        </p:txBody>
      </p:sp>
    </p:spTree>
    <p:extLst>
      <p:ext uri="{BB962C8B-B14F-4D97-AF65-F5344CB8AC3E}">
        <p14:creationId xmlns:p14="http://schemas.microsoft.com/office/powerpoint/2010/main" val="127065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526337" cy="1468800"/>
          </a:xfrm>
        </p:spPr>
        <p:txBody>
          <a:bodyPr/>
          <a:lstStyle/>
          <a:p>
            <a:r>
              <a:rPr lang="en-US" dirty="0" smtClean="0"/>
              <a:t>Preparing For Placement</a:t>
            </a:r>
            <a:endParaRPr lang="en-US" dirty="0"/>
          </a:p>
        </p:txBody>
      </p:sp>
      <p:sp>
        <p:nvSpPr>
          <p:cNvPr id="3" name="Text Placeholder 2"/>
          <p:cNvSpPr>
            <a:spLocks noGrp="1"/>
          </p:cNvSpPr>
          <p:nvPr>
            <p:ph type="body" idx="1"/>
          </p:nvPr>
        </p:nvSpPr>
        <p:spPr>
          <a:xfrm>
            <a:off x="609600" y="2362200"/>
            <a:ext cx="7526337" cy="433955"/>
          </a:xfrm>
        </p:spPr>
        <p:txBody>
          <a:bodyPr/>
          <a:lstStyle/>
          <a:p>
            <a:r>
              <a:rPr lang="en-US" sz="4400" dirty="0" smtClean="0"/>
              <a:t>Things to Know</a:t>
            </a:r>
            <a:endParaRPr lang="en-US" sz="4400" dirty="0"/>
          </a:p>
        </p:txBody>
      </p:sp>
      <p:sp>
        <p:nvSpPr>
          <p:cNvPr id="4" name="Rectangle 3"/>
          <p:cNvSpPr/>
          <p:nvPr/>
        </p:nvSpPr>
        <p:spPr>
          <a:xfrm>
            <a:off x="152400" y="5105400"/>
            <a:ext cx="9220200" cy="1200329"/>
          </a:xfrm>
          <a:prstGeom prst="rect">
            <a:avLst/>
          </a:prstGeom>
        </p:spPr>
        <p:txBody>
          <a:bodyPr wrap="square">
            <a:spAutoFit/>
          </a:bodyPr>
          <a:lstStyle/>
          <a:p>
            <a:r>
              <a:rPr lang="en-US" b="1" dirty="0">
                <a:solidFill>
                  <a:srgbClr val="00FFFF"/>
                </a:solidFill>
              </a:rPr>
              <a:t>1. Get paperwork done</a:t>
            </a:r>
          </a:p>
          <a:p>
            <a:r>
              <a:rPr lang="en-US" b="1" dirty="0">
                <a:solidFill>
                  <a:srgbClr val="00FFFF"/>
                </a:solidFill>
              </a:rPr>
              <a:t>2. Contact your mentor teacher quickly and professionally</a:t>
            </a:r>
          </a:p>
          <a:p>
            <a:r>
              <a:rPr lang="en-US" b="1" dirty="0">
                <a:solidFill>
                  <a:srgbClr val="00FFFF"/>
                </a:solidFill>
              </a:rPr>
              <a:t>3. Maintain a professional appearance and demeanor at your placement</a:t>
            </a:r>
          </a:p>
          <a:p>
            <a:r>
              <a:rPr lang="en-US" b="1" dirty="0">
                <a:solidFill>
                  <a:srgbClr val="00FFFF"/>
                </a:solidFill>
              </a:rPr>
              <a:t>4. Log everything</a:t>
            </a:r>
          </a:p>
        </p:txBody>
      </p:sp>
    </p:spTree>
    <p:extLst>
      <p:ext uri="{BB962C8B-B14F-4D97-AF65-F5344CB8AC3E}">
        <p14:creationId xmlns:p14="http://schemas.microsoft.com/office/powerpoint/2010/main" val="251143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82" y="2256147"/>
            <a:ext cx="6096000" cy="924475"/>
          </a:xfrm>
        </p:spPr>
        <p:txBody>
          <a:bodyPr/>
          <a:lstStyle/>
          <a:p>
            <a:r>
              <a:rPr lang="en-US" b="1" dirty="0" smtClean="0">
                <a:ln>
                  <a:solidFill>
                    <a:schemeClr val="accent1"/>
                  </a:solidFill>
                </a:ln>
                <a:solidFill>
                  <a:srgbClr val="FF0000"/>
                </a:solidFill>
                <a:effectLst>
                  <a:outerShdw blurRad="38100" dist="38100" dir="2700000" algn="tl">
                    <a:srgbClr val="000000">
                      <a:alpha val="43137"/>
                    </a:srgbClr>
                  </a:outerShdw>
                </a:effectLst>
              </a:rPr>
              <a:t>University Student Background Check</a:t>
            </a:r>
            <a:endParaRPr lang="en-US" b="1" dirty="0">
              <a:ln>
                <a:solidFill>
                  <a:schemeClr val="accent1"/>
                </a:solidFill>
              </a:ln>
              <a:solidFill>
                <a:srgbClr val="FF0000"/>
              </a:solidFill>
              <a:effectLst>
                <a:outerShdw blurRad="38100" dist="38100" dir="2700000" algn="tl">
                  <a:srgbClr val="000000">
                    <a:alpha val="43137"/>
                  </a:srgbClr>
                </a:outerShdw>
              </a:effectLst>
            </a:endParaRPr>
          </a:p>
        </p:txBody>
      </p:sp>
      <p:sp>
        <p:nvSpPr>
          <p:cNvPr id="8" name="Title 1"/>
          <p:cNvSpPr txBox="1">
            <a:spLocks/>
          </p:cNvSpPr>
          <p:nvPr/>
        </p:nvSpPr>
        <p:spPr>
          <a:xfrm>
            <a:off x="3166782" y="4216459"/>
            <a:ext cx="6096000" cy="924475"/>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a:solidFill>
                    <a:schemeClr val="accent1"/>
                  </a:solidFill>
                </a:ln>
                <a:solidFill>
                  <a:srgbClr val="FF0000"/>
                </a:solidFill>
                <a:effectLst>
                  <a:outerShdw blurRad="38100" dist="38100" dir="2700000" algn="tl">
                    <a:srgbClr val="000000">
                      <a:alpha val="43137"/>
                    </a:srgbClr>
                  </a:outerShdw>
                </a:effectLst>
              </a:rPr>
              <a:t>Child Abuse and Neglect (CAN) Check</a:t>
            </a:r>
            <a:endParaRPr lang="en-US" dirty="0">
              <a:ln>
                <a:solidFill>
                  <a:schemeClr val="accent1"/>
                </a:solidFill>
              </a:ln>
              <a:solidFill>
                <a:srgbClr val="FF0000"/>
              </a:solidFill>
              <a:effectLst>
                <a:outerShdw blurRad="38100" dist="38100" dir="2700000" algn="tl">
                  <a:srgbClr val="000000">
                    <a:alpha val="43137"/>
                  </a:srgbClr>
                </a:outerShdw>
              </a:effectLst>
            </a:endParaRPr>
          </a:p>
        </p:txBody>
      </p:sp>
      <p:pic>
        <p:nvPicPr>
          <p:cNvPr id="9" name="Picture 8"/>
          <p:cNvPicPr/>
          <p:nvPr/>
        </p:nvPicPr>
        <p:blipFill>
          <a:blip r:embed="rId3"/>
          <a:stretch>
            <a:fillRect/>
          </a:stretch>
        </p:blipFill>
        <p:spPr>
          <a:xfrm>
            <a:off x="118782" y="3611131"/>
            <a:ext cx="2971800" cy="2737963"/>
          </a:xfrm>
          <a:prstGeom prst="rect">
            <a:avLst/>
          </a:prstGeom>
        </p:spPr>
      </p:pic>
      <p:sp>
        <p:nvSpPr>
          <p:cNvPr id="10" name="Title 1"/>
          <p:cNvSpPr txBox="1">
            <a:spLocks/>
          </p:cNvSpPr>
          <p:nvPr/>
        </p:nvSpPr>
        <p:spPr>
          <a:xfrm>
            <a:off x="328333" y="403193"/>
            <a:ext cx="4563035"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1. Get the paperwork done</a:t>
            </a:r>
            <a:endParaRPr lang="en-US" dirty="0"/>
          </a:p>
        </p:txBody>
      </p:sp>
      <p:sp>
        <p:nvSpPr>
          <p:cNvPr id="3" name="TextBox 2"/>
          <p:cNvSpPr txBox="1"/>
          <p:nvPr/>
        </p:nvSpPr>
        <p:spPr>
          <a:xfrm>
            <a:off x="5996686" y="5671485"/>
            <a:ext cx="2129109" cy="523220"/>
          </a:xfrm>
          <a:prstGeom prst="rect">
            <a:avLst/>
          </a:prstGeom>
          <a:noFill/>
        </p:spPr>
        <p:txBody>
          <a:bodyPr wrap="none" rtlCol="0">
            <a:spAutoFit/>
          </a:bodyPr>
          <a:lstStyle/>
          <a:p>
            <a:r>
              <a:rPr lang="en-US" dirty="0" smtClean="0"/>
              <a:t>More info </a:t>
            </a:r>
            <a:r>
              <a:rPr lang="en-US" sz="2800" b="1" dirty="0" smtClean="0">
                <a:hlinkClick r:id="rId4"/>
              </a:rPr>
              <a:t>HERE</a:t>
            </a:r>
            <a:endParaRPr lang="en-US" sz="2800" b="1" dirty="0"/>
          </a:p>
        </p:txBody>
      </p:sp>
      <p:sp>
        <p:nvSpPr>
          <p:cNvPr id="6" name="TextBox 5"/>
          <p:cNvSpPr txBox="1"/>
          <p:nvPr/>
        </p:nvSpPr>
        <p:spPr>
          <a:xfrm>
            <a:off x="3400120" y="6550223"/>
            <a:ext cx="5743880" cy="307777"/>
          </a:xfrm>
          <a:prstGeom prst="rect">
            <a:avLst/>
          </a:prstGeom>
          <a:noFill/>
        </p:spPr>
        <p:txBody>
          <a:bodyPr wrap="none" rtlCol="0">
            <a:spAutoFit/>
          </a:bodyPr>
          <a:lstStyle/>
          <a:p>
            <a:r>
              <a:rPr lang="en-US" sz="1400" dirty="0" smtClean="0"/>
              <a:t>(</a:t>
            </a:r>
            <a:r>
              <a:rPr lang="en-US" sz="1400" dirty="0">
                <a:hlinkClick r:id="rId4"/>
              </a:rPr>
              <a:t>https://</a:t>
            </a:r>
            <a:r>
              <a:rPr lang="en-US" sz="1400" dirty="0" smtClean="0">
                <a:hlinkClick r:id="rId4"/>
              </a:rPr>
              <a:t>apps.jefferson.kyschools.us/StudentTeachers/com/Field</a:t>
            </a:r>
            <a:r>
              <a:rPr lang="en-US" sz="1400" dirty="0"/>
              <a:t>)</a:t>
            </a:r>
          </a:p>
        </p:txBody>
      </p:sp>
      <p:pic>
        <p:nvPicPr>
          <p:cNvPr id="11" name="Picture 10"/>
          <p:cNvPicPr>
            <a:picLocks noChangeAspect="1"/>
          </p:cNvPicPr>
          <p:nvPr/>
        </p:nvPicPr>
        <p:blipFill>
          <a:blip r:embed="rId5"/>
          <a:stretch>
            <a:fillRect/>
          </a:stretch>
        </p:blipFill>
        <p:spPr>
          <a:xfrm>
            <a:off x="5105400" y="456656"/>
            <a:ext cx="3796946" cy="2312221"/>
          </a:xfrm>
          <a:prstGeom prst="rect">
            <a:avLst/>
          </a:prstGeom>
        </p:spPr>
      </p:pic>
      <p:sp>
        <p:nvSpPr>
          <p:cNvPr id="12" name="Right Arrow 11"/>
          <p:cNvSpPr/>
          <p:nvPr/>
        </p:nvSpPr>
        <p:spPr>
          <a:xfrm>
            <a:off x="4800600" y="20574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237282">
            <a:off x="2904820" y="5057259"/>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57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a:t>
            </a:r>
            <a:r>
              <a:rPr lang="en-US" dirty="0" smtClean="0"/>
              <a:t>. Contact your mentor teacher quickly and professionally</a:t>
            </a:r>
            <a:endParaRPr lang="en-US" dirty="0"/>
          </a:p>
        </p:txBody>
      </p:sp>
    </p:spTree>
    <p:extLst>
      <p:ext uri="{BB962C8B-B14F-4D97-AF65-F5344CB8AC3E}">
        <p14:creationId xmlns:p14="http://schemas.microsoft.com/office/powerpoint/2010/main" val="200491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229600" cy="4648200"/>
          </a:xfrm>
        </p:spPr>
        <p:txBody>
          <a:bodyPr>
            <a:normAutofit fontScale="92500" lnSpcReduction="10000"/>
          </a:bodyPr>
          <a:lstStyle/>
          <a:p>
            <a:pPr lvl="0"/>
            <a:r>
              <a:rPr lang="en-US" dirty="0" smtClean="0"/>
              <a:t>It </a:t>
            </a:r>
            <a:r>
              <a:rPr lang="en-US" dirty="0"/>
              <a:t>is up to you to make first contact, via email, with your mentor teacher, before or near the start of each session. </a:t>
            </a:r>
            <a:r>
              <a:rPr lang="en-US" b="1" dirty="0"/>
              <a:t>If you do not hear back from your mentor teacher </a:t>
            </a:r>
            <a:r>
              <a:rPr lang="en-US" b="1" dirty="0" smtClean="0"/>
              <a:t>within </a:t>
            </a:r>
            <a:r>
              <a:rPr lang="en-US" b="1" dirty="0"/>
              <a:t>3 days</a:t>
            </a:r>
            <a:r>
              <a:rPr lang="en-US" dirty="0"/>
              <a:t>, </a:t>
            </a:r>
            <a:r>
              <a:rPr lang="en-US" dirty="0" smtClean="0"/>
              <a:t>check to ensure that you have typed the correct email address. Then call </a:t>
            </a:r>
            <a:r>
              <a:rPr lang="en-US" dirty="0"/>
              <a:t>the school to make sure you have the correct email address. Some teacher email addresses can be found on the schools’ websites.  </a:t>
            </a:r>
            <a:r>
              <a:rPr lang="en-US" b="1" dirty="0"/>
              <a:t>If you are still unable to contact the teacher, via email, email </a:t>
            </a:r>
            <a:r>
              <a:rPr lang="en-US" b="1" dirty="0" smtClean="0"/>
              <a:t>the placement coordinator for further assistance. </a:t>
            </a:r>
            <a:r>
              <a:rPr lang="en-US" i="1" dirty="0" smtClean="0"/>
              <a:t>Do not wait more than a week to do this, as that gives you less time to complete your hours. </a:t>
            </a:r>
            <a:r>
              <a:rPr lang="en-US" dirty="0" smtClean="0"/>
              <a:t>Also</a:t>
            </a:r>
            <a:r>
              <a:rPr lang="en-US" dirty="0"/>
              <a:t>, verify with the teachers that they have the correct contact information for </a:t>
            </a:r>
            <a:r>
              <a:rPr lang="en-US" dirty="0" smtClean="0"/>
              <a:t>you.</a:t>
            </a:r>
          </a:p>
          <a:p>
            <a:pPr lvl="0"/>
            <a:r>
              <a:rPr lang="en-US" dirty="0"/>
              <a:t>P</a:t>
            </a:r>
            <a:r>
              <a:rPr lang="en-US" dirty="0" smtClean="0"/>
              <a:t>lacement locations</a:t>
            </a:r>
            <a:r>
              <a:rPr lang="en-US" dirty="0"/>
              <a:t> </a:t>
            </a:r>
            <a:r>
              <a:rPr lang="en-US" dirty="0" smtClean="0"/>
              <a:t>and transportation.</a:t>
            </a:r>
          </a:p>
          <a:p>
            <a:pPr lvl="1"/>
            <a:r>
              <a:rPr lang="en-US" dirty="0" smtClean="0"/>
              <a:t>Inform </a:t>
            </a:r>
            <a:r>
              <a:rPr lang="en-US" dirty="0" smtClean="0"/>
              <a:t>the placement coordinator </a:t>
            </a:r>
            <a:r>
              <a:rPr lang="en-US" dirty="0" smtClean="0"/>
              <a:t>ASAP about any transportation issues</a:t>
            </a:r>
          </a:p>
          <a:p>
            <a:pPr lvl="1"/>
            <a:r>
              <a:rPr lang="en-US" dirty="0" smtClean="0"/>
              <a:t>When placing </a:t>
            </a:r>
            <a:r>
              <a:rPr lang="en-US" dirty="0" smtClean="0"/>
              <a:t>students, the placement coordinator assumes </a:t>
            </a:r>
            <a:r>
              <a:rPr lang="en-US" dirty="0" smtClean="0"/>
              <a:t>you are starting at U of L’s campus</a:t>
            </a:r>
          </a:p>
          <a:p>
            <a:pPr lvl="0"/>
            <a:r>
              <a:rPr lang="en-US" b="1" dirty="0" smtClean="0">
                <a:solidFill>
                  <a:schemeClr val="accent4">
                    <a:lumMod val="60000"/>
                    <a:lumOff val="40000"/>
                  </a:schemeClr>
                </a:solidFill>
              </a:rPr>
              <a:t>PLEASE </a:t>
            </a:r>
            <a:r>
              <a:rPr lang="en-US" b="1" dirty="0" smtClean="0">
                <a:solidFill>
                  <a:schemeClr val="accent4">
                    <a:lumMod val="60000"/>
                    <a:lumOff val="40000"/>
                  </a:schemeClr>
                </a:solidFill>
              </a:rPr>
              <a:t>NOTE: </a:t>
            </a:r>
            <a:r>
              <a:rPr lang="en-US" dirty="0" smtClean="0"/>
              <a:t>You will </a:t>
            </a:r>
            <a:r>
              <a:rPr lang="en-US" b="1" dirty="0" smtClean="0"/>
              <a:t>NOT</a:t>
            </a:r>
            <a:r>
              <a:rPr lang="en-US" dirty="0" smtClean="0"/>
              <a:t> be given the name of your mentor teacher </a:t>
            </a:r>
            <a:r>
              <a:rPr lang="en-US" dirty="0" smtClean="0"/>
              <a:t>your </a:t>
            </a:r>
            <a:r>
              <a:rPr lang="en-US" b="1" dirty="0" smtClean="0"/>
              <a:t>University </a:t>
            </a:r>
            <a:r>
              <a:rPr lang="en-US" b="1" dirty="0" smtClean="0"/>
              <a:t>Student Background check </a:t>
            </a:r>
            <a:r>
              <a:rPr lang="en-US" dirty="0" smtClean="0"/>
              <a:t>and </a:t>
            </a:r>
            <a:r>
              <a:rPr lang="en-US" b="1" dirty="0" smtClean="0"/>
              <a:t>CAN check</a:t>
            </a:r>
            <a:r>
              <a:rPr lang="en-US" dirty="0" smtClean="0"/>
              <a:t> have </a:t>
            </a:r>
            <a:r>
              <a:rPr lang="en-US" dirty="0" smtClean="0"/>
              <a:t>been received by </a:t>
            </a:r>
            <a:r>
              <a:rPr lang="en-US" dirty="0" smtClean="0"/>
              <a:t>the placement coordinator.</a:t>
            </a:r>
            <a:endParaRPr lang="en-US" dirty="0"/>
          </a:p>
        </p:txBody>
      </p:sp>
      <p:sp>
        <p:nvSpPr>
          <p:cNvPr id="2" name="TextBox 1"/>
          <p:cNvSpPr txBox="1"/>
          <p:nvPr/>
        </p:nvSpPr>
        <p:spPr>
          <a:xfrm>
            <a:off x="457200" y="152400"/>
            <a:ext cx="8305800" cy="1446550"/>
          </a:xfrm>
          <a:prstGeom prst="rect">
            <a:avLst/>
          </a:prstGeom>
          <a:noFill/>
        </p:spPr>
        <p:txBody>
          <a:bodyPr wrap="square" rtlCol="0">
            <a:spAutoFit/>
          </a:bodyPr>
          <a:lstStyle/>
          <a:p>
            <a:r>
              <a:rPr lang="en-US" sz="4400" b="1" dirty="0" smtClean="0">
                <a:ln w="900" cmpd="sng">
                  <a:solidFill>
                    <a:schemeClr val="bg1">
                      <a:alpha val="55000"/>
                    </a:schemeClr>
                  </a:solidFill>
                  <a:prstDash val="solid"/>
                </a:ln>
                <a:effectLst>
                  <a:outerShdw blurRad="38100" dist="38100" dir="2700000" algn="tl">
                    <a:srgbClr val="000000">
                      <a:alpha val="43137"/>
                    </a:srgbClr>
                  </a:outerShdw>
                </a:effectLst>
                <a:ea typeface="Times New Roman" charset="0"/>
                <a:cs typeface="Times New Roman" charset="0"/>
              </a:rPr>
              <a:t>Once you receive your field placement…</a:t>
            </a:r>
            <a:endParaRPr lang="en-US" sz="4400" b="1" dirty="0">
              <a:ln w="900" cmpd="sng">
                <a:solidFill>
                  <a:schemeClr val="bg1">
                    <a:alpha val="55000"/>
                  </a:schemeClr>
                </a:solidFill>
                <a:prstDash val="solid"/>
              </a:ln>
              <a:effectLst>
                <a:outerShdw blurRad="38100" dist="38100" dir="2700000" algn="tl">
                  <a:srgbClr val="000000">
                    <a:alpha val="43137"/>
                  </a:srgbClr>
                </a:outerShdw>
              </a:effectLst>
              <a:ea typeface="Times New Roman" charset="0"/>
              <a:cs typeface="Times New Roman" charset="0"/>
            </a:endParaRPr>
          </a:p>
        </p:txBody>
      </p:sp>
    </p:spTree>
    <p:extLst>
      <p:ext uri="{BB962C8B-B14F-4D97-AF65-F5344CB8AC3E}">
        <p14:creationId xmlns:p14="http://schemas.microsoft.com/office/powerpoint/2010/main" val="10662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initial email, be sure to include:</a:t>
            </a:r>
            <a:endParaRPr lang="en-US" dirty="0"/>
          </a:p>
        </p:txBody>
      </p:sp>
      <p:sp>
        <p:nvSpPr>
          <p:cNvPr id="3" name="Content Placeholder 2"/>
          <p:cNvSpPr>
            <a:spLocks noGrp="1"/>
          </p:cNvSpPr>
          <p:nvPr>
            <p:ph idx="1"/>
          </p:nvPr>
        </p:nvSpPr>
        <p:spPr>
          <a:xfrm>
            <a:off x="762000" y="1706090"/>
            <a:ext cx="7524003" cy="3636510"/>
          </a:xfrm>
        </p:spPr>
        <p:txBody>
          <a:bodyPr>
            <a:normAutofit/>
          </a:bodyPr>
          <a:lstStyle/>
          <a:p>
            <a:r>
              <a:rPr lang="en-US" b="1" dirty="0" smtClean="0"/>
              <a:t>Your availability!</a:t>
            </a:r>
          </a:p>
          <a:p>
            <a:r>
              <a:rPr lang="en-US" b="1" dirty="0" smtClean="0"/>
              <a:t>Ask when your placement teacher has </a:t>
            </a:r>
            <a:r>
              <a:rPr lang="en-US" b="1" u="sng" dirty="0" smtClean="0"/>
              <a:t>planning period </a:t>
            </a:r>
            <a:r>
              <a:rPr lang="en-US" b="1" dirty="0" smtClean="0"/>
              <a:t>and when the students are at </a:t>
            </a:r>
            <a:r>
              <a:rPr lang="en-US" b="1" u="sng" dirty="0" smtClean="0"/>
              <a:t>lunch.</a:t>
            </a:r>
          </a:p>
          <a:p>
            <a:r>
              <a:rPr lang="en-US" b="1" dirty="0" smtClean="0"/>
              <a:t>For high schools especially- ask where to </a:t>
            </a:r>
            <a:r>
              <a:rPr lang="en-US" b="1" u="sng" dirty="0" smtClean="0"/>
              <a:t>park.</a:t>
            </a:r>
          </a:p>
          <a:p>
            <a:r>
              <a:rPr lang="en-US" b="1" dirty="0" smtClean="0"/>
              <a:t>Know which entrance to use to check in at the main office.</a:t>
            </a:r>
          </a:p>
          <a:p>
            <a:r>
              <a:rPr lang="en-US" b="1" u="sng" dirty="0" smtClean="0"/>
              <a:t>Copy</a:t>
            </a:r>
            <a:r>
              <a:rPr lang="en-US" b="1" dirty="0" smtClean="0"/>
              <a:t> your 107/201 instructor on your email to the mentor teacher.</a:t>
            </a:r>
          </a:p>
          <a:p>
            <a:r>
              <a:rPr lang="en-US" b="1" dirty="0" smtClean="0"/>
              <a:t>Reminder: This is a </a:t>
            </a:r>
            <a:r>
              <a:rPr lang="en-US" b="1" u="sng" dirty="0" smtClean="0"/>
              <a:t>professional</a:t>
            </a:r>
            <a:r>
              <a:rPr lang="en-US" b="1" dirty="0" smtClean="0"/>
              <a:t> email.</a:t>
            </a:r>
            <a:endParaRPr lang="en-US" b="1" dirty="0"/>
          </a:p>
        </p:txBody>
      </p:sp>
      <p:sp>
        <p:nvSpPr>
          <p:cNvPr id="4" name="Rectangle 3"/>
          <p:cNvSpPr/>
          <p:nvPr/>
        </p:nvSpPr>
        <p:spPr>
          <a:xfrm>
            <a:off x="1752600" y="5586228"/>
            <a:ext cx="6934200" cy="1077218"/>
          </a:xfrm>
          <a:prstGeom prst="rect">
            <a:avLst/>
          </a:prstGeom>
        </p:spPr>
        <p:txBody>
          <a:bodyPr wrap="square">
            <a:spAutoFit/>
          </a:bodyPr>
          <a:lstStyle/>
          <a:p>
            <a:r>
              <a:rPr lang="en-US" sz="3200" b="1" dirty="0" smtClean="0">
                <a:ln w="900" cmpd="sng">
                  <a:solidFill>
                    <a:schemeClr val="bg1">
                      <a:alpha val="55000"/>
                    </a:schemeClr>
                  </a:solidFill>
                  <a:prstDash val="solid"/>
                </a:ln>
                <a:solidFill>
                  <a:srgbClr val="FFFF00"/>
                </a:solidFill>
                <a:effectLst>
                  <a:outerShdw blurRad="38100" dist="38100" dir="2700000" algn="tl">
                    <a:srgbClr val="000000">
                      <a:alpha val="43137"/>
                    </a:srgbClr>
                  </a:outerShdw>
                </a:effectLst>
                <a:ea typeface="Times New Roman" charset="0"/>
                <a:cs typeface="Times New Roman" charset="0"/>
              </a:rPr>
              <a:t>*******ALL </a:t>
            </a:r>
            <a:r>
              <a:rPr lang="en-US" sz="3200" b="1" dirty="0">
                <a:ln w="900" cmpd="sng">
                  <a:solidFill>
                    <a:schemeClr val="bg1">
                      <a:alpha val="55000"/>
                    </a:schemeClr>
                  </a:solidFill>
                  <a:prstDash val="solid"/>
                </a:ln>
                <a:solidFill>
                  <a:srgbClr val="FFFF00"/>
                </a:solidFill>
                <a:effectLst>
                  <a:outerShdw blurRad="38100" dist="38100" dir="2700000" algn="tl">
                    <a:srgbClr val="000000">
                      <a:alpha val="43137"/>
                    </a:srgbClr>
                  </a:outerShdw>
                </a:effectLst>
                <a:ea typeface="Times New Roman" charset="0"/>
                <a:cs typeface="Times New Roman" charset="0"/>
              </a:rPr>
              <a:t>EMAILS </a:t>
            </a:r>
            <a:r>
              <a:rPr lang="en-US" sz="3200" b="1" u="sng" dirty="0">
                <a:ln w="900" cmpd="sng">
                  <a:solidFill>
                    <a:schemeClr val="bg1">
                      <a:alpha val="55000"/>
                    </a:schemeClr>
                  </a:solidFill>
                  <a:prstDash val="solid"/>
                </a:ln>
                <a:solidFill>
                  <a:srgbClr val="FFFF00"/>
                </a:solidFill>
                <a:effectLst>
                  <a:outerShdw blurRad="38100" dist="38100" dir="2700000" algn="tl">
                    <a:srgbClr val="000000">
                      <a:alpha val="43137"/>
                    </a:srgbClr>
                  </a:outerShdw>
                </a:effectLst>
                <a:ea typeface="Times New Roman" charset="0"/>
                <a:cs typeface="Times New Roman" charset="0"/>
              </a:rPr>
              <a:t>MUST</a:t>
            </a:r>
            <a:r>
              <a:rPr lang="en-US" sz="3200" b="1" dirty="0">
                <a:ln w="900" cmpd="sng">
                  <a:solidFill>
                    <a:schemeClr val="bg1">
                      <a:alpha val="55000"/>
                    </a:schemeClr>
                  </a:solidFill>
                  <a:prstDash val="solid"/>
                </a:ln>
                <a:solidFill>
                  <a:srgbClr val="FFFF00"/>
                </a:solidFill>
                <a:effectLst>
                  <a:outerShdw blurRad="38100" dist="38100" dir="2700000" algn="tl">
                    <a:srgbClr val="000000">
                      <a:alpha val="43137"/>
                    </a:srgbClr>
                  </a:outerShdw>
                </a:effectLst>
                <a:ea typeface="Times New Roman" charset="0"/>
                <a:cs typeface="Times New Roman" charset="0"/>
              </a:rPr>
              <a:t> BE THROUGH YOUR </a:t>
            </a:r>
            <a:r>
              <a:rPr lang="en-US" sz="3200" b="1" dirty="0" err="1">
                <a:ln w="900" cmpd="sng">
                  <a:solidFill>
                    <a:schemeClr val="bg1">
                      <a:alpha val="55000"/>
                    </a:schemeClr>
                  </a:solidFill>
                  <a:prstDash val="solid"/>
                </a:ln>
                <a:solidFill>
                  <a:srgbClr val="FFFF00"/>
                </a:solidFill>
                <a:effectLst>
                  <a:outerShdw blurRad="38100" dist="38100" dir="2700000" algn="tl">
                    <a:srgbClr val="000000">
                      <a:alpha val="43137"/>
                    </a:srgbClr>
                  </a:outerShdw>
                </a:effectLst>
                <a:ea typeface="Times New Roman" charset="0"/>
                <a:cs typeface="Times New Roman" charset="0"/>
              </a:rPr>
              <a:t>UofL</a:t>
            </a:r>
            <a:r>
              <a:rPr lang="en-US" sz="3200" b="1" dirty="0">
                <a:ln w="900" cmpd="sng">
                  <a:solidFill>
                    <a:schemeClr val="bg1">
                      <a:alpha val="55000"/>
                    </a:schemeClr>
                  </a:solidFill>
                  <a:prstDash val="solid"/>
                </a:ln>
                <a:solidFill>
                  <a:srgbClr val="FFFF00"/>
                </a:solidFill>
                <a:effectLst>
                  <a:outerShdw blurRad="38100" dist="38100" dir="2700000" algn="tl">
                    <a:srgbClr val="000000">
                      <a:alpha val="43137"/>
                    </a:srgbClr>
                  </a:outerShdw>
                </a:effectLst>
                <a:ea typeface="Times New Roman" charset="0"/>
                <a:cs typeface="Times New Roman" charset="0"/>
              </a:rPr>
              <a:t> ACCOUNT.</a:t>
            </a:r>
          </a:p>
        </p:txBody>
      </p:sp>
    </p:spTree>
    <p:extLst>
      <p:ext uri="{BB962C8B-B14F-4D97-AF65-F5344CB8AC3E}">
        <p14:creationId xmlns:p14="http://schemas.microsoft.com/office/powerpoint/2010/main" val="174800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010400" cy="1143000"/>
          </a:xfrm>
        </p:spPr>
        <p:txBody>
          <a:bodyPr/>
          <a:lstStyle/>
          <a:p>
            <a:r>
              <a:rPr lang="en-US" sz="3600" dirty="0" smtClean="0"/>
              <a:t>FYI: All JCPS emails end in “@jefferson.kyschools.us”</a:t>
            </a:r>
            <a:endParaRPr lang="en-US" sz="3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276" b="11537"/>
          <a:stretch/>
        </p:blipFill>
        <p:spPr>
          <a:xfrm>
            <a:off x="856" y="2057400"/>
            <a:ext cx="9106328" cy="4575506"/>
          </a:xfrm>
          <a:prstGeom prst="rect">
            <a:avLst/>
          </a:prstGeom>
        </p:spPr>
      </p:pic>
    </p:spTree>
    <p:extLst>
      <p:ext uri="{BB962C8B-B14F-4D97-AF65-F5344CB8AC3E}">
        <p14:creationId xmlns:p14="http://schemas.microsoft.com/office/powerpoint/2010/main" val="31514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a:t>
            </a:r>
            <a:r>
              <a:rPr lang="en-US" dirty="0" smtClean="0"/>
              <a:t>. Maintain a professional appearance and demeanor </a:t>
            </a:r>
            <a:r>
              <a:rPr lang="en-US" dirty="0"/>
              <a:t>a</a:t>
            </a:r>
            <a:r>
              <a:rPr lang="en-US" dirty="0" smtClean="0"/>
              <a:t>t your placement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38906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8400</TotalTime>
  <Words>1063</Words>
  <Application>Microsoft Office PowerPoint</Application>
  <PresentationFormat>On-screen Show (4:3)</PresentationFormat>
  <Paragraphs>98</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Century Gothic</vt:lpstr>
      <vt:lpstr>Rockwell</vt:lpstr>
      <vt:lpstr>Times New Roman</vt:lpstr>
      <vt:lpstr>Trebuchet MS</vt:lpstr>
      <vt:lpstr>Wingdings</vt:lpstr>
      <vt:lpstr>Wingdings 2</vt:lpstr>
      <vt:lpstr>Quotable</vt:lpstr>
      <vt:lpstr>PowerPoint Presentation</vt:lpstr>
      <vt:lpstr>PowerPoint Presentation</vt:lpstr>
      <vt:lpstr>Preparing For Placement</vt:lpstr>
      <vt:lpstr>University Student Background Check</vt:lpstr>
      <vt:lpstr>2. Contact your mentor teacher quickly and professionally</vt:lpstr>
      <vt:lpstr>PowerPoint Presentation</vt:lpstr>
      <vt:lpstr>In your initial email, be sure to include:</vt:lpstr>
      <vt:lpstr>FYI: All JCPS emails end in “@jefferson.kyschools.us”</vt:lpstr>
      <vt:lpstr>3. Maintain a professional appearance and demeanor at your placement</vt:lpstr>
      <vt:lpstr>PowerPoint Presentation</vt:lpstr>
      <vt:lpstr>Upon arriving:</vt:lpstr>
      <vt:lpstr>REMEMBER:</vt:lpstr>
      <vt:lpstr>PowerPoint Presentation</vt:lpstr>
      <vt:lpstr>PowerPoint Presentation</vt:lpstr>
      <vt:lpstr>4. Log Everything</vt:lpstr>
      <vt:lpstr>State of Kentucky Requirements</vt:lpstr>
      <vt:lpstr>4. Log everything</vt:lpstr>
      <vt:lpstr>Scan or make copies of all logs – you will need them later!</vt:lpstr>
      <vt:lpstr>KFETS</vt:lpstr>
      <vt:lpstr>KFETS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EDTP 107  Student Field Placements</dc:title>
  <dc:creator>Tucker,Sarah Elizabeth</dc:creator>
  <cp:lastModifiedBy>Lacey,Amanda Jean</cp:lastModifiedBy>
  <cp:revision>183</cp:revision>
  <cp:lastPrinted>2016-08-18T12:46:37Z</cp:lastPrinted>
  <dcterms:created xsi:type="dcterms:W3CDTF">2013-08-21T17:24:42Z</dcterms:created>
  <dcterms:modified xsi:type="dcterms:W3CDTF">2020-02-17T18:59:59Z</dcterms:modified>
</cp:coreProperties>
</file>